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55"/>
  </p:notesMasterIdLst>
  <p:sldIdLst>
    <p:sldId id="564" r:id="rId3"/>
    <p:sldId id="565" r:id="rId4"/>
    <p:sldId id="566" r:id="rId5"/>
    <p:sldId id="567" r:id="rId6"/>
    <p:sldId id="568" r:id="rId7"/>
    <p:sldId id="569" r:id="rId8"/>
    <p:sldId id="570" r:id="rId9"/>
    <p:sldId id="571" r:id="rId10"/>
    <p:sldId id="572" r:id="rId11"/>
    <p:sldId id="573" r:id="rId12"/>
    <p:sldId id="574" r:id="rId13"/>
    <p:sldId id="575" r:id="rId14"/>
    <p:sldId id="576" r:id="rId15"/>
    <p:sldId id="577" r:id="rId16"/>
    <p:sldId id="578" r:id="rId17"/>
    <p:sldId id="579" r:id="rId18"/>
    <p:sldId id="580" r:id="rId19"/>
    <p:sldId id="581" r:id="rId20"/>
    <p:sldId id="582" r:id="rId21"/>
    <p:sldId id="583" r:id="rId22"/>
    <p:sldId id="584" r:id="rId23"/>
    <p:sldId id="585" r:id="rId24"/>
    <p:sldId id="586" r:id="rId25"/>
    <p:sldId id="587" r:id="rId26"/>
    <p:sldId id="588" r:id="rId27"/>
    <p:sldId id="589" r:id="rId28"/>
    <p:sldId id="590" r:id="rId29"/>
    <p:sldId id="591" r:id="rId30"/>
    <p:sldId id="592" r:id="rId31"/>
    <p:sldId id="593" r:id="rId32"/>
    <p:sldId id="597" r:id="rId33"/>
    <p:sldId id="546" r:id="rId34"/>
    <p:sldId id="547" r:id="rId35"/>
    <p:sldId id="548" r:id="rId36"/>
    <p:sldId id="549" r:id="rId37"/>
    <p:sldId id="550" r:id="rId38"/>
    <p:sldId id="551" r:id="rId39"/>
    <p:sldId id="552" r:id="rId40"/>
    <p:sldId id="553" r:id="rId41"/>
    <p:sldId id="554" r:id="rId42"/>
    <p:sldId id="555" r:id="rId43"/>
    <p:sldId id="556" r:id="rId44"/>
    <p:sldId id="557" r:id="rId45"/>
    <p:sldId id="558" r:id="rId46"/>
    <p:sldId id="559" r:id="rId47"/>
    <p:sldId id="560" r:id="rId48"/>
    <p:sldId id="561" r:id="rId49"/>
    <p:sldId id="562" r:id="rId50"/>
    <p:sldId id="563" r:id="rId51"/>
    <p:sldId id="594" r:id="rId52"/>
    <p:sldId id="595" r:id="rId53"/>
    <p:sldId id="596" r:id="rId54"/>
  </p:sldIdLst>
  <p:sldSz cx="13004800" cy="9753600"/>
  <p:notesSz cx="6858000" cy="9144000"/>
  <p:defaultTextStyle>
    <a:defPPr>
      <a:defRPr lang="en-US"/>
    </a:defPPr>
    <a:lvl1pPr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1pPr>
    <a:lvl2pPr marL="457108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2pPr>
    <a:lvl3pPr marL="914218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3pPr>
    <a:lvl4pPr marL="1371326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4pPr>
    <a:lvl5pPr marL="1828436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5pPr>
    <a:lvl6pPr marL="2285544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6pPr>
    <a:lvl7pPr marL="2742653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7pPr>
    <a:lvl8pPr marL="3199762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8pPr>
    <a:lvl9pPr marL="3656871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FF"/>
    <a:srgbClr val="00FF00"/>
    <a:srgbClr val="F0DAA2"/>
    <a:srgbClr val="CDFF73"/>
    <a:srgbClr val="CCFF66"/>
    <a:srgbClr val="FFCC66"/>
    <a:srgbClr val="FFFC78"/>
    <a:srgbClr val="FFD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65" autoAdjust="0"/>
    <p:restoredTop sz="91337" autoAdjust="0"/>
  </p:normalViewPr>
  <p:slideViewPr>
    <p:cSldViewPr>
      <p:cViewPr>
        <p:scale>
          <a:sx n="70" d="100"/>
          <a:sy n="70" d="100"/>
        </p:scale>
        <p:origin x="1728" y="54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7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261EE-22FD-DA4A-913D-9CE696674065}" type="datetimeFigureOut">
              <a:rPr kumimoji="1" lang="zh-CN" altLang="en-US" smtClean="0"/>
              <a:t>2021/5/25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1C43E-018A-5146-90BF-F5EBC907396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468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436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653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199762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6871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0107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4079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7961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6722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643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6205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89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7111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0123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9851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630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9957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2269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0647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2387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5916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080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1090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41279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0047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9310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2498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36135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9115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32875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8551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87778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43183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98126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3405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24875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68106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652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85350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52236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83419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8146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52736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25272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425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18955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5213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16930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968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80574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44082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75750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3962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545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9792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7577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0640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64" indent="0" algn="ctr">
              <a:buNone/>
              <a:defRPr/>
            </a:lvl2pPr>
            <a:lvl3pPr marL="914326" indent="0" algn="ctr">
              <a:buNone/>
              <a:defRPr/>
            </a:lvl3pPr>
            <a:lvl4pPr marL="1371489" indent="0" algn="ctr">
              <a:buNone/>
              <a:defRPr/>
            </a:lvl4pPr>
            <a:lvl5pPr marL="1828651" indent="0" algn="ctr">
              <a:buNone/>
              <a:defRPr/>
            </a:lvl5pPr>
            <a:lvl6pPr marL="2285815" indent="0" algn="ctr">
              <a:buNone/>
              <a:defRPr/>
            </a:lvl6pPr>
            <a:lvl7pPr marL="2742977" indent="0" algn="ctr">
              <a:buNone/>
              <a:defRPr/>
            </a:lvl7pPr>
            <a:lvl8pPr marL="3200141" indent="0" algn="ctr">
              <a:buNone/>
              <a:defRPr/>
            </a:lvl8pPr>
            <a:lvl9pPr marL="36573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45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522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6" y="120651"/>
            <a:ext cx="2924176" cy="962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2" y="120651"/>
            <a:ext cx="8620124" cy="962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830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164" indent="0" algn="ctr">
              <a:buNone/>
              <a:defRPr/>
            </a:lvl2pPr>
            <a:lvl3pPr marL="914326" indent="0" algn="ctr">
              <a:buNone/>
              <a:defRPr/>
            </a:lvl3pPr>
            <a:lvl4pPr marL="1371489" indent="0" algn="ctr">
              <a:buNone/>
              <a:defRPr/>
            </a:lvl4pPr>
            <a:lvl5pPr marL="1828651" indent="0" algn="ctr">
              <a:buNone/>
              <a:defRPr/>
            </a:lvl5pPr>
            <a:lvl6pPr marL="2285815" indent="0" algn="ctr">
              <a:buNone/>
              <a:defRPr/>
            </a:lvl6pPr>
            <a:lvl7pPr marL="2742977" indent="0" algn="ctr">
              <a:buNone/>
              <a:defRPr/>
            </a:lvl7pPr>
            <a:lvl8pPr marL="3200141" indent="0" algn="ctr">
              <a:buNone/>
              <a:defRPr/>
            </a:lvl8pPr>
            <a:lvl9pPr marL="36573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213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6827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39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1"/>
            </a:lvl1pPr>
            <a:lvl2pPr marL="457164" indent="0">
              <a:buNone/>
              <a:defRPr sz="1800"/>
            </a:lvl2pPr>
            <a:lvl3pPr marL="914326" indent="0">
              <a:buNone/>
              <a:defRPr sz="1600"/>
            </a:lvl3pPr>
            <a:lvl4pPr marL="1371489" indent="0">
              <a:buNone/>
              <a:defRPr sz="1399"/>
            </a:lvl4pPr>
            <a:lvl5pPr marL="1828651" indent="0">
              <a:buNone/>
              <a:defRPr sz="1399"/>
            </a:lvl5pPr>
            <a:lvl6pPr marL="2285815" indent="0">
              <a:buNone/>
              <a:defRPr sz="1399"/>
            </a:lvl6pPr>
            <a:lvl7pPr marL="2742977" indent="0">
              <a:buNone/>
              <a:defRPr sz="1399"/>
            </a:lvl7pPr>
            <a:lvl8pPr marL="3200141" indent="0">
              <a:buNone/>
              <a:defRPr sz="1399"/>
            </a:lvl8pPr>
            <a:lvl9pPr marL="3657303" indent="0">
              <a:buNone/>
              <a:defRPr sz="13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16852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4"/>
          </a:xfrm>
          <a:prstGeom prst="rect">
            <a:avLst/>
          </a:prstGeom>
        </p:spPr>
        <p:txBody>
          <a:bodyPr vert="horz"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4"/>
          </a:xfrm>
          <a:prstGeom prst="rect">
            <a:avLst/>
          </a:prstGeom>
        </p:spPr>
        <p:txBody>
          <a:bodyPr vert="horz"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623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  <a:prstGeom prst="rect">
            <a:avLst/>
          </a:prstGeom>
        </p:spPr>
        <p:txBody>
          <a:bodyPr vert="horz"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8130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0282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7480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  <a:prstGeom prst="rect">
            <a:avLst/>
          </a:prstGeom>
        </p:spPr>
        <p:txBody>
          <a:bodyPr vert="horz"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  <a:prstGeom prst="rect">
            <a:avLst/>
          </a:prstGeom>
        </p:spPr>
        <p:txBody>
          <a:bodyPr vert="horz"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2019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782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  <a:prstGeom prst="rect">
            <a:avLst/>
          </a:prstGeom>
        </p:spPr>
        <p:txBody>
          <a:bodyPr vert="horz"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199"/>
            </a:lvl1pPr>
            <a:lvl2pPr marL="457164" indent="0">
              <a:buNone/>
              <a:defRPr sz="2799"/>
            </a:lvl2pPr>
            <a:lvl3pPr marL="914326" indent="0">
              <a:buNone/>
              <a:defRPr sz="2401"/>
            </a:lvl3pPr>
            <a:lvl4pPr marL="1371489" indent="0">
              <a:buNone/>
              <a:defRPr sz="2001"/>
            </a:lvl4pPr>
            <a:lvl5pPr marL="1828651" indent="0">
              <a:buNone/>
              <a:defRPr sz="2001"/>
            </a:lvl5pPr>
            <a:lvl6pPr marL="2285815" indent="0">
              <a:buNone/>
              <a:defRPr sz="2001"/>
            </a:lvl6pPr>
            <a:lvl7pPr marL="2742977" indent="0">
              <a:buNone/>
              <a:defRPr sz="2001"/>
            </a:lvl7pPr>
            <a:lvl8pPr marL="3200141" indent="0">
              <a:buNone/>
              <a:defRPr sz="2001"/>
            </a:lvl8pPr>
            <a:lvl9pPr marL="3657303" indent="0">
              <a:buNone/>
              <a:defRPr sz="2001"/>
            </a:lvl9pPr>
          </a:lstStyle>
          <a:p>
            <a:pPr lvl="0"/>
            <a:endParaRPr lang="en-US" noProof="0" smtClean="0">
              <a:sym typeface="Times New Roman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7514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035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32167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3216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70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64" indent="0">
              <a:buNone/>
              <a:defRPr sz="1800"/>
            </a:lvl2pPr>
            <a:lvl3pPr marL="914326" indent="0">
              <a:buNone/>
              <a:defRPr sz="1600"/>
            </a:lvl3pPr>
            <a:lvl4pPr marL="1371489" indent="0">
              <a:buNone/>
              <a:defRPr sz="1399"/>
            </a:lvl4pPr>
            <a:lvl5pPr marL="1828651" indent="0">
              <a:buNone/>
              <a:defRPr sz="1399"/>
            </a:lvl5pPr>
            <a:lvl6pPr marL="2285815" indent="0">
              <a:buNone/>
              <a:defRPr sz="1399"/>
            </a:lvl6pPr>
            <a:lvl7pPr marL="2742977" indent="0">
              <a:buNone/>
              <a:defRPr sz="1399"/>
            </a:lvl7pPr>
            <a:lvl8pPr marL="3200141" indent="0">
              <a:buNone/>
              <a:defRPr sz="1399"/>
            </a:lvl8pPr>
            <a:lvl9pPr marL="3657303" indent="0">
              <a:buNone/>
              <a:defRPr sz="13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4146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1" y="2281239"/>
            <a:ext cx="5772150" cy="7467600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9"/>
            <a:ext cx="5772150" cy="7467600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08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401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170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3173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6604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199"/>
            </a:lvl1pPr>
            <a:lvl2pPr marL="457164" indent="0">
              <a:buNone/>
              <a:defRPr sz="2799"/>
            </a:lvl2pPr>
            <a:lvl3pPr marL="914326" indent="0">
              <a:buNone/>
              <a:defRPr sz="2401"/>
            </a:lvl3pPr>
            <a:lvl4pPr marL="1371489" indent="0">
              <a:buNone/>
              <a:defRPr sz="2001"/>
            </a:lvl4pPr>
            <a:lvl5pPr marL="1828651" indent="0">
              <a:buNone/>
              <a:defRPr sz="2001"/>
            </a:lvl5pPr>
            <a:lvl6pPr marL="2285815" indent="0">
              <a:buNone/>
              <a:defRPr sz="2001"/>
            </a:lvl6pPr>
            <a:lvl7pPr marL="2742977" indent="0">
              <a:buNone/>
              <a:defRPr sz="2001"/>
            </a:lvl7pPr>
            <a:lvl8pPr marL="3200141" indent="0">
              <a:buNone/>
              <a:defRPr sz="2001"/>
            </a:lvl8pPr>
            <a:lvl9pPr marL="3657303" indent="0">
              <a:buNone/>
              <a:defRPr sz="2001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2429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hyperlink" Target="http://vega.bac.pku.edu.cn/astro/astro.htm" TargetMode="Externa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E6FF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20651"/>
            <a:ext cx="11696700" cy="21605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81239"/>
            <a:ext cx="11696700" cy="7467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2pPr>
      <a:lvl3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3pPr>
      <a:lvl4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4pPr>
      <a:lvl5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5pPr>
      <a:lvl6pPr marL="457164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6pPr>
      <a:lvl7pPr marL="914326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7pPr>
      <a:lvl8pPr marL="1371489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8pPr>
      <a:lvl9pPr marL="1828651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9pPr>
    </p:titleStyle>
    <p:bodyStyle>
      <a:lvl1pPr marL="342872" indent="-342872" algn="l" rtl="0" eaLnBrk="0" fontAlgn="base" hangingPunct="0">
        <a:lnSpc>
          <a:spcPct val="93000"/>
        </a:lnSpc>
        <a:spcBef>
          <a:spcPts val="1800"/>
        </a:spcBef>
        <a:spcAft>
          <a:spcPct val="0"/>
        </a:spcAft>
        <a:defRPr sz="3999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84153" indent="-126990" algn="l" rtl="0" eaLnBrk="0" fontAlgn="base" hangingPunct="0">
        <a:lnSpc>
          <a:spcPct val="93000"/>
        </a:lnSpc>
        <a:spcBef>
          <a:spcPts val="1500"/>
        </a:spcBef>
        <a:spcAft>
          <a:spcPct val="0"/>
        </a:spcAft>
        <a:defRPr sz="3599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81004" indent="-266679" algn="l" rtl="0" eaLnBrk="0" fontAlgn="base" hangingPunct="0">
        <a:lnSpc>
          <a:spcPct val="93000"/>
        </a:lnSpc>
        <a:spcBef>
          <a:spcPts val="1100"/>
        </a:spcBef>
        <a:spcAft>
          <a:spcPct val="0"/>
        </a:spcAft>
        <a:defRPr sz="30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65158" indent="-393668" algn="l" rtl="0" eaLnBrk="0" fontAlgn="base" hangingPunct="0">
        <a:lnSpc>
          <a:spcPct val="93000"/>
        </a:lnSpc>
        <a:spcBef>
          <a:spcPts val="7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362009" indent="-533357" algn="l" rtl="0" eaLnBrk="0" fontAlgn="base" hangingPunct="0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19172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276334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733498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190660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6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9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5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7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3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E6FF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8496301"/>
            <a:ext cx="1143000" cy="116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85296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300" y="8516938"/>
            <a:ext cx="11461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1" y="8532814"/>
            <a:ext cx="1146175" cy="110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4" name="Rectangle 5"/>
          <p:cNvSpPr>
            <a:spLocks/>
          </p:cNvSpPr>
          <p:nvPr/>
        </p:nvSpPr>
        <p:spPr bwMode="auto">
          <a:xfrm>
            <a:off x="2736851" y="8788401"/>
            <a:ext cx="7518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0576" bIns="0"/>
          <a:lstStyle/>
          <a:p>
            <a:pPr marL="49209">
              <a:tabLst>
                <a:tab pos="50796" algn="l"/>
                <a:tab pos="622250" algn="l"/>
                <a:tab pos="1206401" algn="l"/>
                <a:tab pos="1790555" algn="l"/>
                <a:tab pos="2362009" algn="l"/>
                <a:tab pos="2946162" algn="l"/>
                <a:tab pos="3517616" algn="l"/>
                <a:tab pos="4114467" algn="l"/>
                <a:tab pos="4685920" algn="l"/>
                <a:tab pos="5257374" algn="l"/>
                <a:tab pos="5854225" algn="l"/>
                <a:tab pos="6425679" algn="l"/>
                <a:tab pos="6997133" algn="l"/>
                <a:tab pos="7581286" algn="l"/>
                <a:tab pos="8165439" algn="l"/>
                <a:tab pos="8749591" algn="l"/>
                <a:tab pos="9321045" algn="l"/>
                <a:tab pos="9892498" algn="l"/>
                <a:tab pos="10489349" algn="l"/>
                <a:tab pos="11060803" algn="l"/>
                <a:tab pos="11632257" algn="l"/>
                <a:tab pos="11644956" algn="l"/>
              </a:tabLst>
            </a:pPr>
            <a:r>
              <a:rPr lang="ja-JP" altLang="en-US" sz="1399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北京大学物理学院天文学系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                                      </a:t>
            </a:r>
            <a:r>
              <a:rPr lang="ja-JP" altLang="en-US" sz="1399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北京大学科维理天文与天体物理研究所</a:t>
            </a:r>
            <a:endParaRPr lang="en-US" altLang="ja-JP" sz="1399">
              <a:solidFill>
                <a:srgbClr val="996633"/>
              </a:solidFill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  <a:p>
            <a:pPr marL="49209">
              <a:tabLst>
                <a:tab pos="50796" algn="l"/>
                <a:tab pos="622250" algn="l"/>
                <a:tab pos="1206401" algn="l"/>
                <a:tab pos="1790555" algn="l"/>
                <a:tab pos="2362009" algn="l"/>
                <a:tab pos="2946162" algn="l"/>
                <a:tab pos="3517616" algn="l"/>
                <a:tab pos="4114467" algn="l"/>
                <a:tab pos="4685920" algn="l"/>
                <a:tab pos="5257374" algn="l"/>
                <a:tab pos="5854225" algn="l"/>
                <a:tab pos="6425679" algn="l"/>
                <a:tab pos="6997133" algn="l"/>
                <a:tab pos="7581286" algn="l"/>
                <a:tab pos="8165439" algn="l"/>
                <a:tab pos="8749591" algn="l"/>
                <a:tab pos="9321045" algn="l"/>
                <a:tab pos="9892498" algn="l"/>
                <a:tab pos="10489349" algn="l"/>
                <a:tab pos="11060803" algn="l"/>
                <a:tab pos="11632257" algn="l"/>
                <a:tab pos="11644956" algn="l"/>
              </a:tabLst>
            </a:pP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地址：理科二号楼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2901  </a:t>
            </a: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电话：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6275 1134               </a:t>
            </a: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地址：朗润园科维理楼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  </a:t>
            </a: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电话：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6275 6692</a:t>
            </a:r>
          </a:p>
          <a:p>
            <a:pPr marL="49209">
              <a:tabLst>
                <a:tab pos="50796" algn="l"/>
                <a:tab pos="622250" algn="l"/>
                <a:tab pos="1206401" algn="l"/>
                <a:tab pos="1790555" algn="l"/>
                <a:tab pos="2362009" algn="l"/>
                <a:tab pos="2946162" algn="l"/>
                <a:tab pos="3517616" algn="l"/>
                <a:tab pos="4114467" algn="l"/>
                <a:tab pos="4685920" algn="l"/>
                <a:tab pos="5257374" algn="l"/>
                <a:tab pos="5854225" algn="l"/>
                <a:tab pos="6425679" algn="l"/>
                <a:tab pos="6997133" algn="l"/>
                <a:tab pos="7581286" algn="l"/>
                <a:tab pos="8165439" algn="l"/>
                <a:tab pos="8749591" algn="l"/>
                <a:tab pos="9321045" algn="l"/>
                <a:tab pos="9892498" algn="l"/>
                <a:tab pos="10489349" algn="l"/>
                <a:tab pos="11060803" algn="l"/>
                <a:tab pos="11632257" algn="l"/>
                <a:tab pos="11644956" algn="l"/>
              </a:tabLst>
            </a:pPr>
            <a:r>
              <a:rPr lang="en-US" sz="1399" u="sng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  <a:hlinkClick r:id="rId17"/>
              </a:rPr>
              <a:t>http://vega.bac.pku.edu.cn/astro/astro.htm</a:t>
            </a:r>
            <a:r>
              <a:rPr lang="en-US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              </a:t>
            </a:r>
            <a:r>
              <a:rPr lang="en-US" sz="1399" u="sng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http://kiaa.pku.edu.cn/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Times New Roman Bold" charset="0"/>
        </a:defRPr>
      </a:lvl1pPr>
      <a:lvl2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2pPr>
      <a:lvl3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3pPr>
      <a:lvl4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4pPr>
      <a:lvl5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5pPr>
      <a:lvl6pPr marL="457164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6pPr>
      <a:lvl7pPr marL="914326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7pPr>
      <a:lvl8pPr marL="1371489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8pPr>
      <a:lvl9pPr marL="1828651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9pPr>
    </p:titleStyle>
    <p:bodyStyle>
      <a:lvl1pPr marL="342872" indent="-342872" algn="l" rtl="0" eaLnBrk="0" fontAlgn="base" hangingPunct="0">
        <a:lnSpc>
          <a:spcPct val="93000"/>
        </a:lnSpc>
        <a:spcBef>
          <a:spcPts val="1800"/>
        </a:spcBef>
        <a:spcAft>
          <a:spcPct val="0"/>
        </a:spcAft>
        <a:defRPr sz="3999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1pPr>
      <a:lvl2pPr marL="584153" indent="-126990" algn="l" rtl="0" eaLnBrk="0" fontAlgn="base" hangingPunct="0">
        <a:lnSpc>
          <a:spcPct val="93000"/>
        </a:lnSpc>
        <a:spcBef>
          <a:spcPts val="1500"/>
        </a:spcBef>
        <a:spcAft>
          <a:spcPct val="0"/>
        </a:spcAft>
        <a:defRPr sz="3599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2pPr>
      <a:lvl3pPr marL="1181004" indent="-266679" algn="l" rtl="0" eaLnBrk="0" fontAlgn="base" hangingPunct="0">
        <a:lnSpc>
          <a:spcPct val="93000"/>
        </a:lnSpc>
        <a:spcBef>
          <a:spcPts val="110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3pPr>
      <a:lvl4pPr marL="1765158" indent="-393668" algn="l" rtl="0" eaLnBrk="0" fontAlgn="base" hangingPunct="0">
        <a:lnSpc>
          <a:spcPct val="93000"/>
        </a:lnSpc>
        <a:spcBef>
          <a:spcPts val="7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4pPr>
      <a:lvl5pPr marL="2362009" indent="-533357" algn="l" rtl="0" eaLnBrk="0" fontAlgn="base" hangingPunct="0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5pPr>
      <a:lvl6pPr marL="2819172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6pPr>
      <a:lvl7pPr marL="3276334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7pPr>
      <a:lvl8pPr marL="3733498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8pPr>
      <a:lvl9pPr marL="4190660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9pPr>
    </p:bodyStyle>
    <p:otherStyle>
      <a:defPPr>
        <a:defRPr lang="en-US"/>
      </a:defPPr>
      <a:lvl1pPr marL="0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6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9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5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7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3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5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6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316126" y="2210655"/>
            <a:ext cx="12457385" cy="9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9pPr>
          </a:lstStyle>
          <a:p>
            <a:pPr algn="ctr" eaLnBrk="1" hangingPunct="1"/>
            <a:r>
              <a:rPr lang="zh-CN" altLang="en-US" sz="6000" b="1" dirty="0" smtClean="0">
                <a:latin typeface="+mj-lt"/>
                <a:ea typeface="+mj-ea"/>
                <a:cs typeface="Arial Black"/>
              </a:rPr>
              <a:t>太阳与恒星</a:t>
            </a:r>
            <a:endParaRPr lang="en-US" sz="6000" b="1" dirty="0">
              <a:latin typeface="+mj-lt"/>
              <a:ea typeface="+mj-ea"/>
              <a:cs typeface="Arial Black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21680" y="8199395"/>
            <a:ext cx="12961440" cy="1573949"/>
            <a:chOff x="21680" y="8199396"/>
            <a:chExt cx="12961440" cy="1573948"/>
          </a:xfrm>
        </p:grpSpPr>
        <p:sp>
          <p:nvSpPr>
            <p:cNvPr id="3075" name="Rectangle 10"/>
            <p:cNvSpPr>
              <a:spLocks/>
            </p:cNvSpPr>
            <p:nvPr/>
          </p:nvSpPr>
          <p:spPr bwMode="auto">
            <a:xfrm>
              <a:off x="10226074" y="9537019"/>
              <a:ext cx="2750753" cy="153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ja-JP" altLang="en-US" sz="999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银河下的郭守敬望远镜</a:t>
              </a:r>
              <a:r>
                <a:rPr lang="en-US" altLang="ja-JP" sz="999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 (LAMOST) — </a:t>
              </a:r>
              <a:r>
                <a:rPr lang="ja-JP" altLang="en-US" sz="999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摄影苏晨</a:t>
              </a:r>
              <a:endParaRPr lang="en-US" sz="999" dirty="0">
                <a:solidFill>
                  <a:srgbClr val="FFFFFF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0" y="8199396"/>
              <a:ext cx="3604841" cy="1537200"/>
            </a:xfrm>
            <a:prstGeom prst="rect">
              <a:avLst/>
            </a:prstGeom>
          </p:spPr>
        </p:pic>
        <p:pic>
          <p:nvPicPr>
            <p:cNvPr id="36" name="Picture 10" descr="a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048" y="8207913"/>
              <a:ext cx="1639649" cy="1537170"/>
            </a:xfrm>
            <a:prstGeom prst="rect">
              <a:avLst/>
            </a:prstGeom>
          </p:spPr>
        </p:pic>
        <p:pic>
          <p:nvPicPr>
            <p:cNvPr id="2" name="图片 1" descr="屏幕快照 2018-03-18 下午2.43.3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7"/>
            <a:stretch/>
          </p:blipFill>
          <p:spPr>
            <a:xfrm>
              <a:off x="5207120" y="8236144"/>
              <a:ext cx="7776000" cy="1537200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792290" y="4585589"/>
            <a:ext cx="9505056" cy="2668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 smtClean="0"/>
              <a:t> </a:t>
            </a:r>
            <a:r>
              <a:rPr kumimoji="1" lang="en-US" altLang="zh-CN" sz="3600" b="1" dirty="0" smtClean="0"/>
              <a:t>Yang Huang (</a:t>
            </a:r>
            <a:r>
              <a:rPr kumimoji="1" lang="zh-CN" altLang="en-US" sz="3600" b="1" dirty="0" smtClean="0"/>
              <a:t>黄样</a:t>
            </a:r>
            <a:r>
              <a:rPr kumimoji="1" lang="en-US" altLang="zh-CN" sz="3600" b="1" dirty="0" smtClean="0"/>
              <a:t>)</a:t>
            </a:r>
          </a:p>
          <a:p>
            <a:pPr algn="ctr"/>
            <a:endParaRPr kumimoji="1" lang="en-US" altLang="zh-CN" sz="3600" b="1" dirty="0" smtClean="0"/>
          </a:p>
          <a:p>
            <a:pPr algn="ctr"/>
            <a:r>
              <a:rPr kumimoji="1" lang="zh-CN" altLang="en-US" sz="3600" b="1" dirty="0" smtClean="0"/>
              <a:t> </a:t>
            </a:r>
            <a:r>
              <a:rPr kumimoji="1" lang="en-US" altLang="zh-CN" sz="3600" b="1" dirty="0" smtClean="0"/>
              <a:t>SWIFAR, YNU</a:t>
            </a:r>
          </a:p>
          <a:p>
            <a:pPr algn="ctr"/>
            <a:r>
              <a:rPr kumimoji="1" lang="en-US" altLang="zh-CN" sz="3600" b="1" dirty="0" smtClean="0"/>
              <a:t>(</a:t>
            </a:r>
            <a:r>
              <a:rPr kumimoji="1" lang="zh-CN" altLang="en-US" sz="3600" b="1" dirty="0" smtClean="0"/>
              <a:t>云南大学中国西南天文研究所</a:t>
            </a:r>
            <a:r>
              <a:rPr kumimoji="1" lang="en-US" altLang="zh-CN" sz="3600" b="1" dirty="0" smtClean="0"/>
              <a:t>)</a:t>
            </a:r>
          </a:p>
          <a:p>
            <a:pPr algn="ctr"/>
            <a:r>
              <a:rPr kumimoji="1" lang="en-US" altLang="zh-CN" sz="3600" b="1" dirty="0"/>
              <a:t>https://yanghuang0.wixsite.com/</a:t>
            </a:r>
            <a:r>
              <a:rPr kumimoji="1" lang="en-US" altLang="zh-CN" sz="3600" b="1" dirty="0" err="1"/>
              <a:t>yangh</a:t>
            </a:r>
            <a:endParaRPr kumimoji="1" lang="en-US" altLang="zh-CN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757879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14368" y="3192263"/>
            <a:ext cx="6624736" cy="4708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b="1" dirty="0" smtClean="0"/>
              <a:t>金斯长度和金斯质量：</a:t>
            </a:r>
            <a:endParaRPr kumimoji="1" lang="en-US" altLang="zh-CN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我们用量级估计的方法来理解并尝试推倒金斯判据：</a:t>
            </a:r>
            <a:endParaRPr kumimoji="1" lang="en-US" altLang="zh-CN" sz="24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压力</a:t>
            </a:r>
            <a:r>
              <a:rPr kumimoji="1" lang="en-US" altLang="zh-CN" sz="2400" b="1" dirty="0" smtClean="0"/>
              <a:t>/</a:t>
            </a:r>
            <a:r>
              <a:rPr kumimoji="1" lang="zh-CN" altLang="en-US" sz="2400" b="1" dirty="0" smtClean="0"/>
              <a:t>热</a:t>
            </a:r>
            <a:endParaRPr kumimoji="1" lang="en-US" altLang="zh-CN" sz="24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引力</a:t>
            </a:r>
            <a:r>
              <a:rPr kumimoji="1" lang="en-US" altLang="zh-CN" sz="2400" b="1" dirty="0" smtClean="0"/>
              <a:t>/</a:t>
            </a:r>
            <a:r>
              <a:rPr kumimoji="1" lang="zh-CN" altLang="en-US" sz="2400" b="1" dirty="0" smtClean="0"/>
              <a:t>引力能</a:t>
            </a:r>
            <a:endParaRPr kumimoji="1" lang="en-US" altLang="zh-CN" sz="24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理想气体状态方程</a:t>
            </a:r>
            <a:endParaRPr kumimoji="1" lang="en-US" altLang="zh-CN" sz="20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860576"/>
            <a:ext cx="5029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20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14368" y="3192263"/>
            <a:ext cx="6624736" cy="4708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b="1" dirty="0" smtClean="0"/>
              <a:t>金斯长度和金斯质量：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我们用量级估计的方法来理解并尝试推倒金斯判据：</a:t>
            </a:r>
            <a:endParaRPr kumimoji="1" lang="en-US" altLang="zh-CN" sz="24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en-US" altLang="zh-CN" sz="2400" b="1" dirty="0" err="1" smtClean="0"/>
              <a:t>fg</a:t>
            </a:r>
            <a:r>
              <a:rPr kumimoji="1" lang="en-US" altLang="zh-CN" sz="2400" b="1" dirty="0" smtClean="0"/>
              <a:t> = </a:t>
            </a:r>
            <a:r>
              <a:rPr kumimoji="1" lang="en-US" altLang="zh-CN" sz="2400" b="1" dirty="0" err="1" smtClean="0"/>
              <a:t>Fg</a:t>
            </a:r>
            <a:r>
              <a:rPr kumimoji="1" lang="en-US" altLang="zh-CN" sz="2400" b="1" dirty="0" smtClean="0"/>
              <a:t>/V = GM^2/L^2/V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en-US" altLang="zh-CN" sz="2400" b="1" dirty="0" err="1" smtClean="0"/>
              <a:t>fp</a:t>
            </a:r>
            <a:r>
              <a:rPr kumimoji="1" lang="en-US" altLang="zh-CN" sz="2400" b="1" dirty="0" smtClean="0"/>
              <a:t> = </a:t>
            </a:r>
            <a:r>
              <a:rPr kumimoji="1" lang="en-US" altLang="zh-CN" sz="2400" b="1" dirty="0" err="1" smtClean="0"/>
              <a:t>Fp</a:t>
            </a:r>
            <a:r>
              <a:rPr kumimoji="1" lang="en-US" altLang="zh-CN" sz="2400" b="1" dirty="0" smtClean="0"/>
              <a:t>/AL = </a:t>
            </a:r>
            <a:r>
              <a:rPr kumimoji="1" lang="en-US" altLang="zh-CN" sz="2400" b="1" dirty="0" err="1" smtClean="0"/>
              <a:t>nKT</a:t>
            </a:r>
            <a:r>
              <a:rPr kumimoji="1" lang="en-US" altLang="zh-CN" sz="2400" b="1" dirty="0" smtClean="0"/>
              <a:t>/L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en-US" altLang="zh-CN" sz="2400" b="1" dirty="0" smtClean="0"/>
              <a:t>M = Nm; n = N/V</a:t>
            </a:r>
            <a:endParaRPr kumimoji="1" lang="en-US" altLang="zh-CN" sz="20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860576"/>
            <a:ext cx="5029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36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98344" y="4300259"/>
            <a:ext cx="6624736" cy="24927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b="1" dirty="0" smtClean="0"/>
              <a:t>金斯长度和金斯质量：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en-US" altLang="zh-CN" sz="2400" b="1" dirty="0" smtClean="0"/>
              <a:t>L ~ (</a:t>
            </a:r>
            <a:r>
              <a:rPr kumimoji="1" lang="en-US" altLang="zh-CN" sz="2400" b="1" dirty="0" err="1" smtClean="0"/>
              <a:t>kT</a:t>
            </a:r>
            <a:r>
              <a:rPr kumimoji="1" lang="en-US" altLang="zh-CN" sz="2400" b="1" dirty="0" smtClean="0"/>
              <a:t>/G𝛒m)^0.5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en-US" altLang="zh-CN" sz="2400" b="1" dirty="0" smtClean="0"/>
              <a:t>M ~ 𝛒L^3 ~ T^(3/2)</a:t>
            </a:r>
            <a:r>
              <a:rPr kumimoji="1" lang="en-US" altLang="zh-CN" sz="2400" b="1" dirty="0"/>
              <a:t> </a:t>
            </a:r>
            <a:r>
              <a:rPr kumimoji="1" lang="en-US" altLang="zh-CN" sz="2400" b="1" dirty="0" smtClean="0"/>
              <a:t>𝛒^(-</a:t>
            </a:r>
            <a:r>
              <a:rPr kumimoji="1" lang="en-US" altLang="zh-CN" sz="2400" b="1" smtClean="0"/>
              <a:t>0.5)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860576"/>
            <a:ext cx="5029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7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9" y="3436640"/>
            <a:ext cx="1220675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23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9" y="1996480"/>
            <a:ext cx="12206759" cy="410445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16" y="1997264"/>
            <a:ext cx="6616700" cy="72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4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956569"/>
            <a:ext cx="5180112" cy="5180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965896" y="8405192"/>
            <a:ext cx="3312368" cy="521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Bok globule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230592" y="8360627"/>
            <a:ext cx="3312368" cy="521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Bok globule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934448" y="2956569"/>
            <a:ext cx="5184576" cy="511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84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14368" y="3328040"/>
            <a:ext cx="6624736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2800" b="1" dirty="0" smtClean="0">
                <a:latin typeface="STSong" charset="-122"/>
                <a:ea typeface="STSong" charset="-122"/>
                <a:cs typeface="STSong" charset="-122"/>
              </a:rPr>
              <a:t>塌缩力：</a:t>
            </a:r>
            <a:endParaRPr kumimoji="1" lang="en-US" altLang="zh-CN" sz="2800" b="1" dirty="0" smtClean="0">
              <a:latin typeface="STSong" charset="-122"/>
              <a:ea typeface="STSong" charset="-122"/>
              <a:cs typeface="STSong" charset="-122"/>
            </a:endParaRP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000" b="1" dirty="0" smtClean="0"/>
              <a:t>引力</a:t>
            </a:r>
            <a:endParaRPr kumimoji="1" lang="en-US" altLang="zh-CN" sz="2000" b="1" dirty="0" smtClean="0"/>
          </a:p>
          <a:p>
            <a:pPr>
              <a:lnSpc>
                <a:spcPct val="200000"/>
              </a:lnSpc>
            </a:pPr>
            <a:endParaRPr kumimoji="1" lang="en-US" altLang="zh-CN" sz="2000" b="1" dirty="0"/>
          </a:p>
          <a:p>
            <a:pPr>
              <a:lnSpc>
                <a:spcPct val="200000"/>
              </a:lnSpc>
            </a:pPr>
            <a:r>
              <a:rPr kumimoji="1" lang="zh-CN" altLang="en-US" sz="2800" b="1" dirty="0" smtClean="0"/>
              <a:t>抵抗力：</a:t>
            </a:r>
            <a:endParaRPr kumimoji="1" lang="en-US" altLang="zh-CN" sz="28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000" b="1" dirty="0" smtClean="0"/>
              <a:t>气体压力</a:t>
            </a:r>
            <a:endParaRPr kumimoji="1" lang="en-US" altLang="zh-CN" sz="20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000" b="1" dirty="0" smtClean="0"/>
              <a:t>湍流</a:t>
            </a:r>
            <a:endParaRPr kumimoji="1" lang="en-US" altLang="zh-CN" sz="20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000" b="1" dirty="0" smtClean="0"/>
              <a:t>磁场</a:t>
            </a:r>
            <a:endParaRPr kumimoji="1" lang="en-US" altLang="zh-CN" sz="20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000" b="1" dirty="0" smtClean="0"/>
              <a:t>径向辐射压</a:t>
            </a:r>
            <a:endParaRPr kumimoji="1" lang="en-US" altLang="zh-CN" sz="20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" y="3516987"/>
            <a:ext cx="5925830" cy="51313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47678" y="2134127"/>
            <a:ext cx="6696744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b="1" dirty="0"/>
              <a:t>大质量恒星形成之谜</a:t>
            </a:r>
          </a:p>
          <a:p>
            <a:pPr algn="ctr"/>
            <a:endParaRPr kumimoji="1"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5463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94" y="2356520"/>
            <a:ext cx="8208912" cy="71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42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8" y="1852464"/>
            <a:ext cx="879766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30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212504"/>
            <a:ext cx="10058400" cy="718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0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5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Outline (</a:t>
            </a:r>
            <a:r>
              <a:rPr lang="zh-CN" altLang="en-US" sz="5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课程设计</a:t>
            </a:r>
            <a:r>
              <a:rPr lang="en-US" sz="5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)</a:t>
            </a:r>
            <a:endParaRPr lang="en-US" sz="5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1021120"/>
            <a:ext cx="6667500" cy="79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84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212504"/>
            <a:ext cx="10058400" cy="68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81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85" y="1981200"/>
            <a:ext cx="941753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11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92" y="1962536"/>
            <a:ext cx="9789916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64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996480"/>
            <a:ext cx="4376733" cy="75073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96" y="1780456"/>
            <a:ext cx="6994128" cy="52455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73" y="5188879"/>
            <a:ext cx="6064374" cy="454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1597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98" y="2284512"/>
            <a:ext cx="9937104" cy="6651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878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34" y="1996480"/>
            <a:ext cx="5923631" cy="7546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284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14368" y="1780456"/>
            <a:ext cx="6624736" cy="32313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b="1" dirty="0" smtClean="0"/>
              <a:t>最大质量和最小质量：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最小质量： </a:t>
            </a:r>
            <a:r>
              <a:rPr kumimoji="1" lang="en-US" altLang="zh-CN" sz="2400" b="1" dirty="0" smtClean="0"/>
              <a:t>0.08</a:t>
            </a:r>
            <a:r>
              <a:rPr kumimoji="1" lang="zh-CN" altLang="en-US" sz="2400" b="1" dirty="0" smtClean="0"/>
              <a:t>太阳质量；小于此质量的恒星被称为褐矮星（中心未有核反应）</a:t>
            </a:r>
            <a:endParaRPr kumimoji="1" lang="en-US" altLang="zh-CN" sz="24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最大质量：</a:t>
            </a:r>
            <a:r>
              <a:rPr kumimoji="1" lang="en-US" altLang="zh-CN" sz="2400" b="1" dirty="0" smtClean="0"/>
              <a:t>100-200</a:t>
            </a:r>
            <a:r>
              <a:rPr kumimoji="1" lang="zh-CN" altLang="en-US" sz="2400" b="1" dirty="0" smtClean="0"/>
              <a:t>太阳质量</a:t>
            </a:r>
            <a:endParaRPr kumimoji="1" lang="en-US" altLang="zh-CN" sz="20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8" y="1994377"/>
            <a:ext cx="5902995" cy="7490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5092824"/>
            <a:ext cx="5976664" cy="4482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270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Initial mass function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初始质量函数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3"/>
          <a:stretch/>
        </p:blipFill>
        <p:spPr>
          <a:xfrm>
            <a:off x="93689" y="2140496"/>
            <a:ext cx="8424936" cy="7003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094" y="1996480"/>
            <a:ext cx="3687306" cy="194421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57094" y="3940696"/>
            <a:ext cx="3687306" cy="378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Kroupa</a:t>
            </a:r>
            <a:r>
              <a:rPr kumimoji="1" lang="en-US" altLang="zh-CN" sz="2000" dirty="0" smtClean="0"/>
              <a:t> 2001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8657094" y="4402828"/>
            <a:ext cx="4182010" cy="45347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 smtClean="0">
                <a:solidFill>
                  <a:srgbClr val="FF0000"/>
                </a:solidFill>
              </a:rPr>
              <a:t>Question: 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已知银河系的恒星盘总质量为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5×10</a:t>
            </a:r>
            <a:r>
              <a:rPr kumimoji="1" lang="en-US" altLang="zh-CN" sz="2800" b="1" baseline="30000" dirty="0" smtClean="0">
                <a:solidFill>
                  <a:srgbClr val="FF0000"/>
                </a:solidFill>
              </a:rPr>
              <a:t>10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 太阳质量，按照</a:t>
            </a:r>
            <a:r>
              <a:rPr kumimoji="1" lang="zh-CN" altLang="en-US" sz="2800" b="1" dirty="0">
                <a:solidFill>
                  <a:srgbClr val="FF0000"/>
                </a:solidFill>
              </a:rPr>
              <a:t>上述质量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函数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(0.08 </a:t>
            </a:r>
            <a:r>
              <a:rPr kumimoji="1" lang="mr-IN" altLang="zh-CN" sz="2800" b="1" dirty="0">
                <a:solidFill>
                  <a:srgbClr val="FF0000"/>
                </a:solidFill>
              </a:rPr>
              <a:t>–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 100 </a:t>
            </a:r>
            <a:r>
              <a:rPr kumimoji="1" lang="zh-CN" altLang="en-US" sz="2800" b="1" dirty="0">
                <a:solidFill>
                  <a:srgbClr val="FF0000"/>
                </a:solidFill>
              </a:rPr>
              <a:t>太阳质量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) 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，请问银河系中有多少个像太阳这样质量的恒星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 (1+/-0.1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太阳质量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)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？</a:t>
            </a:r>
            <a:endParaRPr kumimoji="1"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06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Stellar life cycle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 </a:t>
            </a: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恒星生命循环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00" y="2223918"/>
            <a:ext cx="11046712" cy="6685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0756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84" y="2140496"/>
            <a:ext cx="7848872" cy="7264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2757984" y="2140496"/>
            <a:ext cx="792088" cy="720080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406056" y="8837240"/>
            <a:ext cx="6624736" cy="504056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0216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A brief  introduction of star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从生到死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，恒星简介</a:t>
            </a:r>
          </a:p>
        </p:txBody>
      </p:sp>
      <p:pic>
        <p:nvPicPr>
          <p:cNvPr id="5" name="图片 4" descr="Crab_Nebu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140496"/>
            <a:ext cx="6336704" cy="6336704"/>
          </a:xfrm>
          <a:prstGeom prst="rect">
            <a:avLst/>
          </a:prstGeom>
        </p:spPr>
      </p:pic>
      <p:pic>
        <p:nvPicPr>
          <p:cNvPr id="6" name="图片 5" descr="1280px-Orion_Nebula_-_Hubble_2006_mosaic_18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" y="2140496"/>
            <a:ext cx="6336000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96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84" y="2140496"/>
            <a:ext cx="7848872" cy="7264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976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 descr="屏幕快照 2017-12-07 上午10.00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44" y="2212504"/>
            <a:ext cx="6573499" cy="6583564"/>
          </a:xfrm>
          <a:prstGeom prst="rect">
            <a:avLst/>
          </a:prstGeom>
        </p:spPr>
      </p:pic>
      <p:pic>
        <p:nvPicPr>
          <p:cNvPr id="4" name="Picture 17" descr="ur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" y="2212504"/>
            <a:ext cx="5033684" cy="65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75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2" y="1924472"/>
            <a:ext cx="7510397" cy="4220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 b="22572"/>
          <a:stretch/>
        </p:blipFill>
        <p:spPr>
          <a:xfrm>
            <a:off x="309711" y="6423287"/>
            <a:ext cx="7510397" cy="3142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8014568" y="1985436"/>
            <a:ext cx="4824536" cy="73558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 err="1" smtClean="0">
                <a:solidFill>
                  <a:srgbClr val="FF0000"/>
                </a:solidFill>
              </a:rPr>
              <a:t>Protostar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 Phase </a:t>
            </a:r>
            <a:r>
              <a:rPr kumimoji="1" lang="en-US" altLang="zh-CN" sz="2800" b="1" dirty="0" smtClean="0"/>
              <a:t>(50 million years for Sun)</a:t>
            </a:r>
            <a:r>
              <a:rPr kumimoji="1" lang="zh-CN" altLang="en-US" sz="2800" b="1" dirty="0" smtClean="0"/>
              <a:t>：</a:t>
            </a:r>
            <a:endParaRPr kumimoji="1" lang="en-US" altLang="zh-CN" sz="28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en-US" altLang="zh-CN" sz="2000" b="1" dirty="0"/>
              <a:t> Gravitational Contraction until fusion starts    </a:t>
            </a:r>
            <a:endParaRPr kumimoji="1" lang="en-US" altLang="zh-CN" sz="20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en-US" altLang="zh-CN" sz="2000" b="1" dirty="0" smtClean="0"/>
              <a:t>The </a:t>
            </a:r>
            <a:r>
              <a:rPr kumimoji="1" lang="en-US" altLang="zh-CN" sz="2000" b="1" dirty="0"/>
              <a:t>Sun took about 50 million years to reach the main sequence    </a:t>
            </a:r>
            <a:endParaRPr kumimoji="1" lang="en-US" altLang="zh-CN" sz="20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en-US" altLang="zh-CN" sz="2000" b="1" dirty="0" smtClean="0"/>
              <a:t>During </a:t>
            </a:r>
            <a:r>
              <a:rPr kumimoji="1" lang="en-US" altLang="zh-CN" sz="2000" b="1" dirty="0"/>
              <a:t>the collapse phase it was brighter and cooler than it is on the Main Sequence    </a:t>
            </a:r>
            <a:endParaRPr kumimoji="1" lang="en-US" altLang="zh-CN" sz="2000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en-US" altLang="zh-CN" sz="2000" b="1" dirty="0" smtClean="0"/>
              <a:t>The </a:t>
            </a:r>
            <a:r>
              <a:rPr kumimoji="1" lang="en-US" altLang="zh-CN" sz="2000" b="1" dirty="0"/>
              <a:t>paths of </a:t>
            </a:r>
            <a:r>
              <a:rPr kumimoji="1" lang="en-US" altLang="zh-CN" sz="2000" b="1" dirty="0" err="1"/>
              <a:t>protostars</a:t>
            </a:r>
            <a:r>
              <a:rPr kumimoji="1" lang="en-US" altLang="zh-CN" sz="2000" b="1" dirty="0"/>
              <a:t> in the H-R diagram are called the </a:t>
            </a:r>
            <a:r>
              <a:rPr kumimoji="1" lang="en-US" altLang="zh-CN" sz="2000" b="1" dirty="0">
                <a:solidFill>
                  <a:srgbClr val="FF0000"/>
                </a:solidFill>
              </a:rPr>
              <a:t>Hayashi Tracks</a:t>
            </a:r>
            <a:endParaRPr kumimoji="1"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95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05" y="6512978"/>
            <a:ext cx="3679495" cy="3240000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" y="1907880"/>
            <a:ext cx="7416824" cy="44090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14568" y="2300183"/>
            <a:ext cx="4824536" cy="5816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>
                <a:solidFill>
                  <a:srgbClr val="FF0000"/>
                </a:solidFill>
              </a:rPr>
              <a:t> MAIN SEQUENCE </a:t>
            </a:r>
            <a:r>
              <a:rPr kumimoji="1" lang="en-US" altLang="zh-CN" sz="2800" b="1" dirty="0">
                <a:solidFill>
                  <a:schemeClr val="tx1"/>
                </a:solidFill>
              </a:rPr>
              <a:t>(10-11 billion </a:t>
            </a:r>
            <a:r>
              <a:rPr kumimoji="1" lang="en-US" altLang="zh-CN" sz="2800" b="1" dirty="0" smtClean="0">
                <a:solidFill>
                  <a:schemeClr val="tx1"/>
                </a:solidFill>
              </a:rPr>
              <a:t>years for Sun)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   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Ø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The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Sun reached the Main Sequence about 4.5 billion years ago    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800008" lvl="1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1800" b="1" dirty="0" smtClean="0">
                <a:solidFill>
                  <a:schemeClr val="tx1"/>
                </a:solidFill>
              </a:rPr>
              <a:t>At </a:t>
            </a:r>
            <a:r>
              <a:rPr kumimoji="1" lang="en-US" altLang="zh-CN" sz="1800" b="1" dirty="0">
                <a:solidFill>
                  <a:schemeClr val="tx1"/>
                </a:solidFill>
              </a:rPr>
              <a:t>that time, it was </a:t>
            </a:r>
            <a:r>
              <a:rPr kumimoji="1" lang="en-US" altLang="zh-CN" sz="1800" b="1" dirty="0" smtClean="0">
                <a:solidFill>
                  <a:schemeClr val="tx1"/>
                </a:solidFill>
              </a:rPr>
              <a:t>fainter -- </a:t>
            </a:r>
            <a:r>
              <a:rPr kumimoji="1" lang="en-US" altLang="zh-CN" sz="1800" b="1" dirty="0">
                <a:solidFill>
                  <a:schemeClr val="tx1"/>
                </a:solidFill>
              </a:rPr>
              <a:t>0.70 x the luminosity of today's Sun        </a:t>
            </a:r>
            <a:endParaRPr kumimoji="1" lang="en-US" altLang="zh-CN" sz="1800" b="1" dirty="0" smtClean="0">
              <a:solidFill>
                <a:schemeClr val="tx1"/>
              </a:solidFill>
            </a:endParaRPr>
          </a:p>
          <a:p>
            <a:pPr marL="800008" lvl="1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1800" b="1" dirty="0" smtClean="0">
                <a:solidFill>
                  <a:schemeClr val="tx1"/>
                </a:solidFill>
              </a:rPr>
              <a:t>it </a:t>
            </a:r>
            <a:r>
              <a:rPr kumimoji="1" lang="en-US" altLang="zh-CN" sz="1800" b="1" dirty="0">
                <a:solidFill>
                  <a:schemeClr val="tx1"/>
                </a:solidFill>
              </a:rPr>
              <a:t>was a little smaller -- 0.897 x the radius of today's sun        </a:t>
            </a:r>
            <a:endParaRPr kumimoji="1" lang="en-US" altLang="zh-CN" sz="1800" b="1" dirty="0" smtClean="0">
              <a:solidFill>
                <a:schemeClr val="tx1"/>
              </a:solidFill>
            </a:endParaRPr>
          </a:p>
          <a:p>
            <a:pPr marL="800008" lvl="1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1800" b="1" dirty="0" smtClean="0">
                <a:solidFill>
                  <a:schemeClr val="tx1"/>
                </a:solidFill>
              </a:rPr>
              <a:t>it </a:t>
            </a:r>
            <a:r>
              <a:rPr kumimoji="1" lang="en-US" altLang="zh-CN" sz="1800" b="1" dirty="0">
                <a:solidFill>
                  <a:schemeClr val="tx1"/>
                </a:solidFill>
              </a:rPr>
              <a:t>was a little cooler -- 5586 K    </a:t>
            </a:r>
            <a:endParaRPr kumimoji="1" lang="en-US" altLang="zh-CN" sz="1800" b="1" dirty="0" smtClean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" y="6532984"/>
            <a:ext cx="455625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6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" y="1907880"/>
            <a:ext cx="7416824" cy="44090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14568" y="2300183"/>
            <a:ext cx="4824536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>
                <a:solidFill>
                  <a:srgbClr val="FF0000"/>
                </a:solidFill>
              </a:rPr>
              <a:t> MAIN SEQUENCE </a:t>
            </a:r>
            <a:r>
              <a:rPr kumimoji="1" lang="en-US" altLang="zh-CN" sz="2800" b="1" dirty="0">
                <a:solidFill>
                  <a:schemeClr val="tx1"/>
                </a:solidFill>
              </a:rPr>
              <a:t>(10-11 billion </a:t>
            </a:r>
            <a:r>
              <a:rPr kumimoji="1" lang="en-US" altLang="zh-CN" sz="2800" b="1" dirty="0" smtClean="0">
                <a:solidFill>
                  <a:schemeClr val="tx1"/>
                </a:solidFill>
              </a:rPr>
              <a:t>years for Sun)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   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Ø"/>
            </a:pPr>
            <a:r>
              <a:rPr kumimoji="1" lang="en-US" altLang="zh-CN" sz="2000" b="1" dirty="0">
                <a:solidFill>
                  <a:schemeClr val="tx1"/>
                </a:solidFill>
              </a:rPr>
              <a:t>On the Main Sequence, the Sun burns hydrogen to helium in the proton-proton process, and gets progressively hotter and brighter.</a:t>
            </a:r>
            <a:endParaRPr kumimoji="1" lang="en-US" altLang="zh-CN" sz="1800" b="1" dirty="0" smtClean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1760" y="7164213"/>
            <a:ext cx="114492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 dirty="0" smtClean="0">
                <a:solidFill>
                  <a:srgbClr val="FF0000"/>
                </a:solidFill>
              </a:rPr>
              <a:t>Question: 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根据两核之间的库能势估计发生核反应需要的最小温度为多少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K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？</a:t>
            </a:r>
            <a:endParaRPr kumimoji="1"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93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" y="1907880"/>
            <a:ext cx="7416824" cy="44090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14568" y="2300183"/>
            <a:ext cx="4824536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>
                <a:solidFill>
                  <a:srgbClr val="FF0000"/>
                </a:solidFill>
              </a:rPr>
              <a:t> MAIN SEQUENCE </a:t>
            </a:r>
            <a:r>
              <a:rPr kumimoji="1" lang="en-US" altLang="zh-CN" sz="2800" b="1" dirty="0">
                <a:solidFill>
                  <a:schemeClr val="tx1"/>
                </a:solidFill>
              </a:rPr>
              <a:t>(10-11 billion </a:t>
            </a:r>
            <a:r>
              <a:rPr kumimoji="1" lang="en-US" altLang="zh-CN" sz="2800" b="1" dirty="0" smtClean="0">
                <a:solidFill>
                  <a:schemeClr val="tx1"/>
                </a:solidFill>
              </a:rPr>
              <a:t>years for Sun)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   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Ø"/>
            </a:pPr>
            <a:r>
              <a:rPr kumimoji="1" lang="en-US" altLang="zh-CN" sz="2000" b="1" dirty="0">
                <a:solidFill>
                  <a:schemeClr val="tx1"/>
                </a:solidFill>
              </a:rPr>
              <a:t>On the Main Sequence, the Sun burns hydrogen to helium in the proton-proton process, and gets progressively hotter and brighter.</a:t>
            </a:r>
            <a:endParaRPr kumimoji="1" lang="en-US" altLang="zh-CN" sz="1800" b="1" dirty="0" smtClean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6" y="4473231"/>
            <a:ext cx="7621544" cy="528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27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" y="2572544"/>
            <a:ext cx="6373122" cy="50405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02400" y="2087641"/>
            <a:ext cx="6343054" cy="7109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Red giant </a:t>
            </a:r>
            <a:r>
              <a:rPr kumimoji="1" lang="en-US" altLang="zh-CN" sz="2800" b="1" dirty="0" smtClean="0">
                <a:solidFill>
                  <a:schemeClr val="tx1"/>
                </a:solidFill>
              </a:rPr>
              <a:t>(about 1 </a:t>
            </a:r>
            <a:r>
              <a:rPr kumimoji="1" lang="en-US" altLang="zh-CN" sz="2800" b="1" dirty="0">
                <a:solidFill>
                  <a:schemeClr val="tx1"/>
                </a:solidFill>
              </a:rPr>
              <a:t>billion </a:t>
            </a:r>
            <a:r>
              <a:rPr kumimoji="1" lang="en-US" altLang="zh-CN" sz="2800" b="1" dirty="0" smtClean="0">
                <a:solidFill>
                  <a:schemeClr val="tx1"/>
                </a:solidFill>
              </a:rPr>
              <a:t>years for Sun)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   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>
                <a:solidFill>
                  <a:schemeClr val="tx1"/>
                </a:solidFill>
              </a:rPr>
              <a:t> Hydrogen is all converted into helium in the core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Helium core begins to collapse, since energy is no longer being produced to counteract the collapse by gravity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Hydrogen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fusion to helium still occurs in a shell around the core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Star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rearranges itself, eventually becoming a RED GIANT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Outer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layers of the Sun expand, star becomes Larger , surface temperature is cool (red) , very luminous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57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02400" y="2087641"/>
            <a:ext cx="6343054" cy="7109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Red giant </a:t>
            </a:r>
            <a:r>
              <a:rPr kumimoji="1" lang="en-US" altLang="zh-CN" sz="2800" b="1" dirty="0" smtClean="0">
                <a:solidFill>
                  <a:schemeClr val="tx1"/>
                </a:solidFill>
              </a:rPr>
              <a:t>(about 1 </a:t>
            </a:r>
            <a:r>
              <a:rPr kumimoji="1" lang="en-US" altLang="zh-CN" sz="2800" b="1" dirty="0">
                <a:solidFill>
                  <a:schemeClr val="tx1"/>
                </a:solidFill>
              </a:rPr>
              <a:t>billion </a:t>
            </a:r>
            <a:r>
              <a:rPr kumimoji="1" lang="en-US" altLang="zh-CN" sz="2800" b="1" dirty="0" smtClean="0">
                <a:solidFill>
                  <a:schemeClr val="tx1"/>
                </a:solidFill>
              </a:rPr>
              <a:t>years for Sun)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   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>
                <a:solidFill>
                  <a:schemeClr val="tx1"/>
                </a:solidFill>
              </a:rPr>
              <a:t> Hydrogen is all converted into helium in the core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Helium core begins to collapse, since energy is no longer being produced to counteract the collapse by gravity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Hydrogen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fusion to helium still occurs in a shell around the core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Star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rearranges itself, eventually becoming a RED GIANT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Outer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layers of the Sun expand, star becomes Larger , surface temperature is cool (red) , very luminous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6" y="198486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0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02400" y="2087641"/>
            <a:ext cx="6343054" cy="7109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 smtClean="0">
                <a:solidFill>
                  <a:srgbClr val="FF0000"/>
                </a:solidFill>
              </a:rPr>
              <a:t>The helium flash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When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the core of the star gets hot enough, a new fusion process occurs:  the TRIPLE ALPHA REACTION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Alpha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= alpha particle = helium nucleus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Triple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Alpha:  3 helium --&gt;  1 Carbon + energy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The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fusion of helium into carbon causes an enormous production of energy in a few seconds. 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Again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, the star rearranges itself to be hotter and smaller -- it becomes a so-called Horizontal branch star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200"/>
            <a:ext cx="628420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85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02400" y="2670676"/>
            <a:ext cx="6343054" cy="587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 smtClean="0">
                <a:solidFill>
                  <a:srgbClr val="FF0000"/>
                </a:solidFill>
              </a:rPr>
              <a:t>The Horizontal Branch (red clump)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 The Sun burns Helium into carbon and oxygen in its core as a horizontal branch star for about 100 million years    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It still is burning Hydrogen to helium in a shell around the core    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At this point the Sun will be about R=18 x  solar radius today,  T=4450 K, L=110 x luminosity of the Sun today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6480"/>
            <a:ext cx="6284204" cy="4680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52" y="6821016"/>
            <a:ext cx="48133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53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A brief  introduction of star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 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从生到死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，恒星简介</a:t>
            </a:r>
          </a:p>
        </p:txBody>
      </p:sp>
      <p:pic>
        <p:nvPicPr>
          <p:cNvPr id="5" name="图片 4" descr="Crab_Nebu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140496"/>
            <a:ext cx="6336704" cy="6336704"/>
          </a:xfrm>
          <a:prstGeom prst="rect">
            <a:avLst/>
          </a:prstGeom>
        </p:spPr>
      </p:pic>
      <p:pic>
        <p:nvPicPr>
          <p:cNvPr id="6" name="图片 5" descr="1280px-Orion_Nebula_-_Hubble_2006_mosaic_18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" y="2140496"/>
            <a:ext cx="6336000" cy="6336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7704" y="8693224"/>
            <a:ext cx="12385376" cy="521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b="1" dirty="0" smtClean="0">
                <a:solidFill>
                  <a:srgbClr val="FF0000"/>
                </a:solidFill>
              </a:rPr>
              <a:t>生如夏花之绚烂，死亦如夏花之绚烂！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83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86376" y="2087641"/>
            <a:ext cx="6613586" cy="7109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 smtClean="0">
                <a:solidFill>
                  <a:srgbClr val="FF0000"/>
                </a:solidFill>
              </a:rPr>
              <a:t>The Asymptotic giant branch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Eventually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, the helium in the core is used up.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The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core is now Carbon and Oxygen and it begins to collapse.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There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are shells of Helium burning and hydrogen burning still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During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this phase, what's left of the outer layers of the star are blowing off in a wind, until the Sun's mass is about 0.6 x what it is today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At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the top of the Asymptotic Giant Branch, the star starts to pulsate, and is very unstable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" y="3220616"/>
            <a:ext cx="609084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6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86376" y="2087641"/>
            <a:ext cx="6613586" cy="7109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 smtClean="0">
                <a:solidFill>
                  <a:srgbClr val="FF0000"/>
                </a:solidFill>
              </a:rPr>
              <a:t>The Asymptotic giant branch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Eventually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, the helium in the core is used up.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The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core is now Carbon and Oxygen and it begins to collapse.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There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are shells of Helium burning and hydrogen burning still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During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this phase, what's left of the outer layers of the star are blowing off in a wind, until the Sun's mass is about 0.6 x what it is today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At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the top of the Asymptotic Giant Branch, the star starts to pulsate, and is very unstable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" y="3220616"/>
            <a:ext cx="6090844" cy="453650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12" y="2064630"/>
            <a:ext cx="9144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46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86376" y="2487171"/>
            <a:ext cx="6613586" cy="6494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>
                <a:solidFill>
                  <a:srgbClr val="FF0000"/>
                </a:solidFill>
              </a:rPr>
              <a:t> Planetary Nebula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Phase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>
                <a:solidFill>
                  <a:schemeClr val="tx1"/>
                </a:solidFill>
              </a:rPr>
              <a:t>Finally, the outer parts of the star are ejected.  The core is extremely hot and dense, and lights up the ejected material in a "Planetary Nebula".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Short-lived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phase, The ejection of the PNE takes </a:t>
            </a:r>
            <a:r>
              <a:rPr kumimoji="1" lang="en-US" altLang="zh-CN" sz="2000" b="1" dirty="0" smtClean="0">
                <a:solidFill>
                  <a:schemeClr val="tx1"/>
                </a:solidFill>
              </a:rPr>
              <a:t>100,000 </a:t>
            </a:r>
            <a:r>
              <a:rPr kumimoji="1" lang="en-US" altLang="zh-CN" sz="2000" b="1" dirty="0" err="1" smtClean="0">
                <a:solidFill>
                  <a:schemeClr val="tx1"/>
                </a:solidFill>
              </a:rPr>
              <a:t>yrs</a:t>
            </a:r>
            <a:r>
              <a:rPr kumimoji="1" lang="en-US" altLang="zh-CN" sz="2000" b="1" dirty="0" smtClean="0">
                <a:solidFill>
                  <a:schemeClr val="tx1"/>
                </a:solidFill>
              </a:rPr>
              <a:t>,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but then the planetary shines  only 10,000 </a:t>
            </a:r>
            <a:r>
              <a:rPr kumimoji="1" lang="en-US" altLang="zh-CN" sz="2000" b="1" dirty="0" smtClean="0">
                <a:solidFill>
                  <a:schemeClr val="tx1"/>
                </a:solidFill>
              </a:rPr>
              <a:t>years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Despite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the short lifetime of Planetary Nebulae, the stars which end up as PNE are common:  in the Milky Way today, there are about </a:t>
            </a:r>
            <a:r>
              <a:rPr kumimoji="1" lang="en-US" altLang="zh-CN" sz="2000" b="1" dirty="0" smtClean="0">
                <a:solidFill>
                  <a:schemeClr val="tx1"/>
                </a:solidFill>
              </a:rPr>
              <a:t>10,000 </a:t>
            </a:r>
            <a:r>
              <a:rPr kumimoji="1" lang="en-US" altLang="zh-CN" sz="2000" b="1" dirty="0" err="1" smtClean="0">
                <a:solidFill>
                  <a:schemeClr val="tx1"/>
                </a:solidFill>
              </a:rPr>
              <a:t>planetaries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6" y="3436640"/>
            <a:ext cx="599416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43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" y="1996480"/>
            <a:ext cx="5944790" cy="74309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60" y="1996480"/>
            <a:ext cx="6435700" cy="51485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60" y="7178948"/>
            <a:ext cx="1948717" cy="22485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901" y="7178948"/>
            <a:ext cx="2015915" cy="2248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529" y="7178948"/>
            <a:ext cx="2075557" cy="22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78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8"/>
          <a:stretch/>
        </p:blipFill>
        <p:spPr>
          <a:xfrm>
            <a:off x="401585" y="2640851"/>
            <a:ext cx="4300615" cy="302433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918224" y="2759387"/>
            <a:ext cx="7572056" cy="587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800" b="1" dirty="0" smtClean="0">
                <a:solidFill>
                  <a:srgbClr val="FF0000"/>
                </a:solidFill>
              </a:rPr>
              <a:t>White dwarf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>
                <a:solidFill>
                  <a:schemeClr val="tx1"/>
                </a:solidFill>
              </a:rPr>
              <a:t> The core collapses until ELECTRON DEGENERACY PRESSURE stops the </a:t>
            </a:r>
            <a:r>
              <a:rPr kumimoji="1" lang="en-US" altLang="zh-CN" sz="2000" b="1" dirty="0" smtClean="0">
                <a:solidFill>
                  <a:schemeClr val="tx1"/>
                </a:solidFill>
              </a:rPr>
              <a:t>gravitational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At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this point, the star is a "White Dwarf" and slowly cools for the rest of time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Mass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is about 0.5x solar mass today, but 200,000x more dense than Earth    The Sun will then be about the same size as the Earth    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200000"/>
              </a:lnSpc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chemeClr val="tx1"/>
                </a:solidFill>
              </a:rPr>
              <a:t>A </a:t>
            </a:r>
            <a:r>
              <a:rPr kumimoji="1" lang="en-US" altLang="zh-CN" sz="2000" b="1" dirty="0">
                <a:solidFill>
                  <a:schemeClr val="tx1"/>
                </a:solidFill>
              </a:rPr>
              <a:t>teaspoon of electron degenerate material would weigh 5 tons</a:t>
            </a:r>
            <a:endParaRPr kumimoji="1" lang="en-US" altLang="zh-CN" sz="2000" b="1" dirty="0" smtClean="0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5"/>
          <a:stretch/>
        </p:blipFill>
        <p:spPr>
          <a:xfrm>
            <a:off x="378585" y="6172944"/>
            <a:ext cx="338888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6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err="1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Hertzsprung</a:t>
            </a:r>
            <a:r>
              <a:rPr lang="en-US" sz="48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-Russell </a:t>
            </a: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diagram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赫罗图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92" y="1981200"/>
            <a:ext cx="7830402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04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death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恒星的死亡</a:t>
            </a:r>
            <a:endParaRPr lang="en-US" altLang="zh-CN" sz="4800" b="1" dirty="0" smtClean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" y="2500536"/>
            <a:ext cx="1283009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0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death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恒星的死亡</a:t>
            </a:r>
            <a:endParaRPr lang="en-US" altLang="zh-CN" sz="4800" b="1" dirty="0" smtClean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/>
          <a:stretch/>
        </p:blipFill>
        <p:spPr>
          <a:xfrm>
            <a:off x="802742" y="2068488"/>
            <a:ext cx="11386616" cy="72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38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death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恒星的死亡</a:t>
            </a:r>
            <a:endParaRPr lang="en-US" altLang="zh-CN" sz="4800" b="1" dirty="0" smtClean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/>
          <a:stretch/>
        </p:blipFill>
        <p:spPr>
          <a:xfrm>
            <a:off x="1461840" y="2068488"/>
            <a:ext cx="10572704" cy="730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41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Summary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总结</a:t>
            </a:r>
            <a:endParaRPr lang="en-US" altLang="zh-CN" sz="4800" b="1" dirty="0" smtClean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01800" y="2600972"/>
            <a:ext cx="11161240" cy="558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kumimoji="1" lang="zh-CN" altLang="en-US" sz="4800" b="1" dirty="0" smtClean="0">
                <a:latin typeface="KaiTi" charset="-122"/>
                <a:ea typeface="KaiTi" charset="-122"/>
                <a:cs typeface="KaiTi" charset="-122"/>
              </a:rPr>
              <a:t>恒星是如何诞生的（金斯判据，初始质量函数）</a:t>
            </a:r>
            <a:endParaRPr kumimoji="1" lang="en-US" altLang="zh-CN" sz="4800" b="1" dirty="0" smtClean="0">
              <a:latin typeface="KaiTi" charset="-122"/>
              <a:ea typeface="KaiTi" charset="-122"/>
              <a:cs typeface="KaiTi" charset="-122"/>
            </a:endParaRPr>
          </a:p>
          <a:p>
            <a:pPr marL="914400" indent="-914400">
              <a:buFont typeface="+mj-lt"/>
              <a:buAutoNum type="arabicPeriod"/>
            </a:pPr>
            <a:endParaRPr kumimoji="1" lang="en-US" altLang="zh-CN" sz="4800" b="1" dirty="0">
              <a:latin typeface="KaiTi" charset="-122"/>
              <a:ea typeface="KaiTi" charset="-122"/>
              <a:cs typeface="KaiTi" charset="-122"/>
            </a:endParaRPr>
          </a:p>
          <a:p>
            <a:pPr marL="914400" indent="-914400">
              <a:buFont typeface="+mj-lt"/>
              <a:buAutoNum type="arabicPeriod"/>
            </a:pPr>
            <a:r>
              <a:rPr kumimoji="1" lang="zh-CN" altLang="en-US" sz="4800" b="1" dirty="0" smtClean="0">
                <a:latin typeface="KaiTi" charset="-122"/>
                <a:ea typeface="KaiTi" charset="-122"/>
                <a:cs typeface="KaiTi" charset="-122"/>
              </a:rPr>
              <a:t>恒星是如何演化的（不同演化阶段在赫罗图上的变化，恒星的能源机制是什么）</a:t>
            </a:r>
            <a:endParaRPr kumimoji="1" lang="en-US" altLang="zh-CN" sz="4800" b="1" dirty="0" smtClean="0">
              <a:latin typeface="KaiTi" charset="-122"/>
              <a:ea typeface="KaiTi" charset="-122"/>
              <a:cs typeface="KaiTi" charset="-122"/>
            </a:endParaRPr>
          </a:p>
          <a:p>
            <a:pPr marL="914400" indent="-914400">
              <a:buFont typeface="+mj-lt"/>
              <a:buAutoNum type="arabicPeriod"/>
            </a:pPr>
            <a:endParaRPr kumimoji="1" lang="en-US" altLang="zh-CN" sz="4800" b="1" dirty="0">
              <a:latin typeface="KaiTi" charset="-122"/>
              <a:ea typeface="KaiTi" charset="-122"/>
              <a:cs typeface="KaiTi" charset="-122"/>
            </a:endParaRPr>
          </a:p>
          <a:p>
            <a:pPr marL="914400" indent="-914400">
              <a:buFont typeface="+mj-lt"/>
              <a:buAutoNum type="arabicPeriod"/>
            </a:pPr>
            <a:r>
              <a:rPr kumimoji="1" lang="zh-CN" altLang="en-US" sz="4800" b="1" dirty="0" smtClean="0">
                <a:latin typeface="KaiTi" charset="-122"/>
                <a:ea typeface="KaiTi" charset="-122"/>
                <a:cs typeface="KaiTi" charset="-122"/>
              </a:rPr>
              <a:t>恒星的归宿（白矮星、中子星、黑洞）</a:t>
            </a:r>
            <a:endParaRPr kumimoji="1" lang="zh-CN" altLang="en-US" sz="4800" b="1" dirty="0">
              <a:latin typeface="KaiTi" charset="-122"/>
              <a:ea typeface="KaiTi" charset="-122"/>
              <a:cs typeface="Ka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0956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2" y="1967318"/>
            <a:ext cx="7348934" cy="766279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9752" y="1911346"/>
            <a:ext cx="6768752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 smtClean="0">
                <a:solidFill>
                  <a:schemeClr val="accent5">
                    <a:lumMod val="5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“</a:t>
            </a:r>
            <a:r>
              <a:rPr kumimoji="1" lang="en-US" altLang="zh-CN" sz="4000" b="1" dirty="0" smtClean="0">
                <a:solidFill>
                  <a:schemeClr val="accent5">
                    <a:lumMod val="50000"/>
                  </a:schemeClr>
                </a:solidFill>
                <a:ea typeface="Times New Roman" charset="0"/>
                <a:cs typeface="Times New Roman" charset="0"/>
              </a:rPr>
              <a:t>Pillars of Creation</a:t>
            </a:r>
            <a:r>
              <a:rPr kumimoji="1" lang="zh-CN" altLang="en-US" sz="4000" b="1" dirty="0" smtClean="0">
                <a:solidFill>
                  <a:schemeClr val="accent5">
                    <a:lumMod val="5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”</a:t>
            </a:r>
            <a:endParaRPr kumimoji="1" lang="en-US" altLang="zh-CN" sz="4000" b="1" dirty="0" smtClean="0">
              <a:solidFill>
                <a:schemeClr val="accent5">
                  <a:lumMod val="50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  <a:p>
            <a:pPr algn="ctr"/>
            <a:r>
              <a:rPr kumimoji="1" lang="zh-CN" altLang="en-US" sz="4000" b="1" dirty="0" smtClean="0">
                <a:solidFill>
                  <a:schemeClr val="accent5">
                    <a:lumMod val="5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创世之柱</a:t>
            </a:r>
            <a:endParaRPr kumimoji="1" lang="zh-CN" altLang="en-US" sz="4000" b="1" dirty="0">
              <a:solidFill>
                <a:schemeClr val="accent5">
                  <a:lumMod val="50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26536" y="2471374"/>
            <a:ext cx="5206256" cy="31667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Stars are born in </a:t>
            </a:r>
            <a:r>
              <a:rPr kumimoji="1" lang="en-US" altLang="zh-CN" b="1" dirty="0">
                <a:solidFill>
                  <a:srgbClr val="FF0000"/>
                </a:solidFill>
              </a:rPr>
              <a:t>molecular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clouds</a:t>
            </a:r>
            <a:r>
              <a:rPr kumimoji="1" lang="zh-CN" altLang="en-US" b="1" dirty="0"/>
              <a:t>：</a:t>
            </a:r>
            <a:endParaRPr kumimoji="1" lang="en-US" altLang="zh-CN" b="1" dirty="0" smtClean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400" b="1" dirty="0" smtClean="0"/>
              <a:t>Consist of molecular hydrogen (H</a:t>
            </a:r>
            <a:r>
              <a:rPr kumimoji="1" lang="en-US" altLang="zh-CN" sz="2400" b="1" baseline="-25000" dirty="0" smtClean="0"/>
              <a:t>2</a:t>
            </a:r>
            <a:r>
              <a:rPr kumimoji="1" lang="en-US" altLang="zh-CN" sz="2400" b="1" dirty="0" smtClean="0"/>
              <a:t>) gas and dust grains (10</a:t>
            </a:r>
            <a:r>
              <a:rPr kumimoji="1" lang="en-US" altLang="zh-CN" sz="2400" b="1" baseline="30000" dirty="0" smtClean="0"/>
              <a:t>-24 </a:t>
            </a:r>
            <a:r>
              <a:rPr kumimoji="1" lang="en-US" altLang="zh-CN" sz="2400" b="1" dirty="0" smtClean="0"/>
              <a:t>g/cm</a:t>
            </a:r>
            <a:r>
              <a:rPr kumimoji="1" lang="en-US" altLang="zh-CN" sz="2400" b="1" baseline="30000" dirty="0" smtClean="0"/>
              <a:t>3</a:t>
            </a:r>
            <a:r>
              <a:rPr kumimoji="1" lang="en-US" altLang="zh-CN" sz="2400" b="1" dirty="0" smtClean="0"/>
              <a:t>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400" b="1" dirty="0" smtClean="0"/>
              <a:t>Masses of 10</a:t>
            </a:r>
            <a:r>
              <a:rPr kumimoji="1" lang="en-US" altLang="zh-CN" sz="2400" b="1" baseline="30000" dirty="0" smtClean="0"/>
              <a:t>5</a:t>
            </a:r>
            <a:r>
              <a:rPr kumimoji="1" lang="en-US" altLang="zh-CN" sz="2400" b="1" dirty="0" smtClean="0"/>
              <a:t> to 10</a:t>
            </a:r>
            <a:r>
              <a:rPr kumimoji="1" lang="en-US" altLang="zh-CN" sz="2400" b="1" baseline="30000" dirty="0" smtClean="0"/>
              <a:t>6</a:t>
            </a:r>
            <a:r>
              <a:rPr kumimoji="1" lang="en-US" altLang="zh-CN" sz="2400" b="1" dirty="0" smtClean="0"/>
              <a:t> solar mass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400" b="1" dirty="0" smtClean="0"/>
              <a:t>Sizes of ~150 light years in diameter</a:t>
            </a:r>
            <a:endParaRPr kumimoji="1" lang="zh-CN" altLang="en-US" sz="2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7716686" y="6244952"/>
            <a:ext cx="5206256" cy="2737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b="1" dirty="0" smtClean="0"/>
              <a:t>所有的恒星均诞生于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分子云</a:t>
            </a:r>
            <a:r>
              <a:rPr kumimoji="1" lang="zh-CN" altLang="en-US" b="1" dirty="0" smtClean="0"/>
              <a:t>：</a:t>
            </a:r>
            <a:endParaRPr kumimoji="1" lang="en-US" altLang="zh-CN" b="1" dirty="0" smtClean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由分子氢和尘埃颗粒组成</a:t>
            </a:r>
            <a:r>
              <a:rPr kumimoji="1" lang="en-US" altLang="zh-CN" sz="2400" b="1" dirty="0" smtClean="0"/>
              <a:t> </a:t>
            </a:r>
            <a:r>
              <a:rPr kumimoji="1" lang="zh-CN" altLang="en-US" sz="2400" b="1" dirty="0" smtClean="0"/>
              <a:t>（</a:t>
            </a:r>
            <a:r>
              <a:rPr kumimoji="1" lang="en-US" altLang="zh-CN" sz="2400" b="1" dirty="0"/>
              <a:t> 10</a:t>
            </a:r>
            <a:r>
              <a:rPr kumimoji="1" lang="en-US" altLang="zh-CN" sz="2400" b="1" baseline="30000" dirty="0"/>
              <a:t>-24 </a:t>
            </a:r>
            <a:r>
              <a:rPr kumimoji="1" lang="en-US" altLang="zh-CN" sz="2400" b="1" dirty="0" smtClean="0"/>
              <a:t>g/cm</a:t>
            </a:r>
            <a:r>
              <a:rPr kumimoji="1" lang="en-US" altLang="zh-CN" sz="2400" b="1" baseline="30000" dirty="0" smtClean="0"/>
              <a:t>3</a:t>
            </a:r>
            <a:r>
              <a:rPr kumimoji="1" lang="zh-CN" altLang="en-US" sz="2400" b="1" dirty="0" smtClean="0"/>
              <a:t>；星系际介质</a:t>
            </a:r>
            <a:r>
              <a:rPr kumimoji="1" lang="en-US" altLang="zh-CN" sz="2400" b="1" dirty="0" smtClean="0"/>
              <a:t> </a:t>
            </a:r>
            <a:r>
              <a:rPr kumimoji="1" lang="zh-CN" altLang="en-US" sz="2400" b="1" dirty="0" smtClean="0"/>
              <a:t>）</a:t>
            </a:r>
            <a:endParaRPr kumimoji="1" lang="en-US" altLang="zh-CN" sz="2400" b="1" dirty="0" smtClean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质量约为</a:t>
            </a:r>
            <a:r>
              <a:rPr kumimoji="1" lang="en-US" altLang="zh-CN" sz="2400" b="1" dirty="0"/>
              <a:t>10</a:t>
            </a:r>
            <a:r>
              <a:rPr kumimoji="1" lang="en-US" altLang="zh-CN" sz="2400" b="1" baseline="30000" dirty="0"/>
              <a:t>5</a:t>
            </a:r>
            <a:r>
              <a:rPr kumimoji="1" lang="en-US" altLang="zh-CN" sz="2400" b="1" dirty="0"/>
              <a:t> </a:t>
            </a:r>
            <a:r>
              <a:rPr kumimoji="1" lang="zh-CN" altLang="en-US" sz="2400" b="1" dirty="0" smtClean="0"/>
              <a:t>到</a:t>
            </a:r>
            <a:r>
              <a:rPr kumimoji="1" lang="en-US" altLang="zh-CN" sz="2400" b="1" dirty="0" smtClean="0"/>
              <a:t> </a:t>
            </a:r>
            <a:r>
              <a:rPr kumimoji="1" lang="en-US" altLang="zh-CN" sz="2400" b="1" dirty="0"/>
              <a:t>10</a:t>
            </a:r>
            <a:r>
              <a:rPr kumimoji="1" lang="en-US" altLang="zh-CN" sz="2400" b="1" baseline="30000" dirty="0"/>
              <a:t>6</a:t>
            </a:r>
            <a:r>
              <a:rPr kumimoji="1" lang="zh-CN" altLang="en-US" sz="2400" b="1" dirty="0" smtClean="0"/>
              <a:t>太阳质量</a:t>
            </a:r>
            <a:endParaRPr kumimoji="1" lang="en-US" altLang="zh-CN" sz="2400" b="1" dirty="0" smtClean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尺寸约为</a:t>
            </a:r>
            <a:r>
              <a:rPr kumimoji="1" lang="en-US" altLang="zh-CN" sz="2400" b="1" dirty="0" smtClean="0"/>
              <a:t>150</a:t>
            </a:r>
            <a:r>
              <a:rPr kumimoji="1" lang="zh-CN" altLang="en-US" sz="2400" b="1" dirty="0" smtClean="0"/>
              <a:t>光年（直径）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1062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前沿阅读</a:t>
            </a:r>
            <a:endParaRPr lang="en-US" altLang="zh-CN" sz="4800" b="1" dirty="0" smtClean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69" y="2068488"/>
            <a:ext cx="1184056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44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前沿阅读</a:t>
            </a:r>
            <a:endParaRPr lang="en-US" altLang="zh-CN" sz="4800" b="1" dirty="0" smtClean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16" y="2212504"/>
            <a:ext cx="10756674" cy="640871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94688" y="8936503"/>
            <a:ext cx="3024336" cy="521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Huang et al. 2019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5198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前沿阅读</a:t>
            </a:r>
            <a:endParaRPr lang="en-US" altLang="zh-CN" sz="4800" b="1" dirty="0" smtClean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424"/>
            <a:ext cx="8978900" cy="48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74" y="4444752"/>
            <a:ext cx="7457926" cy="5246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7156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2" y="1967318"/>
            <a:ext cx="7348934" cy="766279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9752" y="1911346"/>
            <a:ext cx="6768752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 smtClean="0">
                <a:solidFill>
                  <a:schemeClr val="accent5">
                    <a:lumMod val="5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“</a:t>
            </a:r>
            <a:r>
              <a:rPr kumimoji="1" lang="en-US" altLang="zh-CN" sz="4000" b="1" dirty="0" smtClean="0">
                <a:solidFill>
                  <a:schemeClr val="accent5">
                    <a:lumMod val="50000"/>
                  </a:schemeClr>
                </a:solidFill>
                <a:ea typeface="Times New Roman" charset="0"/>
                <a:cs typeface="Times New Roman" charset="0"/>
              </a:rPr>
              <a:t>Pillars of Creation</a:t>
            </a:r>
            <a:r>
              <a:rPr kumimoji="1" lang="zh-CN" altLang="en-US" sz="4000" b="1" dirty="0" smtClean="0">
                <a:solidFill>
                  <a:schemeClr val="accent5">
                    <a:lumMod val="5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”</a:t>
            </a:r>
            <a:endParaRPr kumimoji="1" lang="en-US" altLang="zh-CN" sz="4000" b="1" dirty="0" smtClean="0">
              <a:solidFill>
                <a:schemeClr val="accent5">
                  <a:lumMod val="50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  <a:p>
            <a:pPr algn="ctr"/>
            <a:r>
              <a:rPr kumimoji="1" lang="zh-CN" altLang="en-US" sz="4000" b="1" dirty="0" smtClean="0">
                <a:solidFill>
                  <a:schemeClr val="accent5">
                    <a:lumMod val="50000"/>
                  </a:schemeClr>
                </a:solidFill>
                <a:latin typeface="KaiTi" charset="-122"/>
                <a:ea typeface="KaiTi" charset="-122"/>
                <a:cs typeface="KaiTi" charset="-122"/>
              </a:rPr>
              <a:t>创世之柱</a:t>
            </a:r>
            <a:endParaRPr kumimoji="1" lang="zh-CN" altLang="en-US" sz="4000" b="1" dirty="0">
              <a:solidFill>
                <a:schemeClr val="accent5">
                  <a:lumMod val="50000"/>
                </a:schemeClr>
              </a:solidFill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26536" y="2471374"/>
            <a:ext cx="5206256" cy="31667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Stars are born in </a:t>
            </a:r>
            <a:r>
              <a:rPr kumimoji="1" lang="en-US" altLang="zh-CN" b="1" dirty="0">
                <a:solidFill>
                  <a:srgbClr val="FF0000"/>
                </a:solidFill>
              </a:rPr>
              <a:t>molecular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clouds</a:t>
            </a:r>
            <a:r>
              <a:rPr kumimoji="1" lang="zh-CN" altLang="en-US" b="1" dirty="0"/>
              <a:t>：</a:t>
            </a:r>
            <a:endParaRPr kumimoji="1" lang="en-US" altLang="zh-CN" b="1" dirty="0" smtClean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400" b="1" dirty="0" smtClean="0"/>
              <a:t>Consist of molecular hydrogen (H</a:t>
            </a:r>
            <a:r>
              <a:rPr kumimoji="1" lang="en-US" altLang="zh-CN" sz="2400" b="1" baseline="-25000" dirty="0" smtClean="0"/>
              <a:t>2</a:t>
            </a:r>
            <a:r>
              <a:rPr kumimoji="1" lang="en-US" altLang="zh-CN" sz="2400" b="1" dirty="0" smtClean="0"/>
              <a:t>) gas and dust grains (10</a:t>
            </a:r>
            <a:r>
              <a:rPr kumimoji="1" lang="en-US" altLang="zh-CN" sz="2400" b="1" baseline="30000" dirty="0" smtClean="0"/>
              <a:t>-24 </a:t>
            </a:r>
            <a:r>
              <a:rPr kumimoji="1" lang="en-US" altLang="zh-CN" sz="2400" b="1" dirty="0" smtClean="0"/>
              <a:t>g/cm</a:t>
            </a:r>
            <a:r>
              <a:rPr kumimoji="1" lang="en-US" altLang="zh-CN" sz="2400" b="1" baseline="30000" dirty="0" smtClean="0"/>
              <a:t>3</a:t>
            </a:r>
            <a:r>
              <a:rPr kumimoji="1" lang="en-US" altLang="zh-CN" sz="2400" b="1" dirty="0" smtClean="0"/>
              <a:t>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400" b="1" dirty="0" smtClean="0"/>
              <a:t>Masses of 10</a:t>
            </a:r>
            <a:r>
              <a:rPr kumimoji="1" lang="en-US" altLang="zh-CN" sz="2400" b="1" baseline="30000" dirty="0" smtClean="0"/>
              <a:t>5</a:t>
            </a:r>
            <a:r>
              <a:rPr kumimoji="1" lang="en-US" altLang="zh-CN" sz="2400" b="1" dirty="0" smtClean="0"/>
              <a:t> to 10</a:t>
            </a:r>
            <a:r>
              <a:rPr kumimoji="1" lang="en-US" altLang="zh-CN" sz="2400" b="1" baseline="30000" dirty="0" smtClean="0"/>
              <a:t>6</a:t>
            </a:r>
            <a:r>
              <a:rPr kumimoji="1" lang="en-US" altLang="zh-CN" sz="2400" b="1" dirty="0" smtClean="0"/>
              <a:t> solar mass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400" b="1" dirty="0" smtClean="0"/>
              <a:t>Sizes of ~150 light years in diameter</a:t>
            </a:r>
            <a:endParaRPr kumimoji="1" lang="zh-CN" altLang="en-US" sz="2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7716686" y="6244952"/>
            <a:ext cx="5206256" cy="2737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b="1" dirty="0" smtClean="0"/>
              <a:t>所有的恒星均诞生于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分子云</a:t>
            </a:r>
            <a:r>
              <a:rPr kumimoji="1" lang="zh-CN" altLang="en-US" b="1" dirty="0" smtClean="0"/>
              <a:t>：</a:t>
            </a:r>
            <a:endParaRPr kumimoji="1" lang="en-US" altLang="zh-CN" b="1" dirty="0" smtClean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由分子氢和尘埃颗粒组成</a:t>
            </a:r>
            <a:r>
              <a:rPr kumimoji="1" lang="en-US" altLang="zh-CN" sz="2400" b="1" dirty="0" smtClean="0"/>
              <a:t> </a:t>
            </a:r>
            <a:r>
              <a:rPr kumimoji="1" lang="zh-CN" altLang="en-US" sz="2400" b="1" dirty="0" smtClean="0"/>
              <a:t>（</a:t>
            </a:r>
            <a:r>
              <a:rPr kumimoji="1" lang="en-US" altLang="zh-CN" sz="2400" b="1" dirty="0"/>
              <a:t> 10</a:t>
            </a:r>
            <a:r>
              <a:rPr kumimoji="1" lang="en-US" altLang="zh-CN" sz="2400" b="1" baseline="30000" dirty="0"/>
              <a:t>-24 </a:t>
            </a:r>
            <a:r>
              <a:rPr kumimoji="1" lang="en-US" altLang="zh-CN" sz="2400" b="1" dirty="0" smtClean="0"/>
              <a:t>g/cm</a:t>
            </a:r>
            <a:r>
              <a:rPr kumimoji="1" lang="en-US" altLang="zh-CN" sz="2400" b="1" baseline="30000" dirty="0" smtClean="0"/>
              <a:t>3</a:t>
            </a:r>
            <a:r>
              <a:rPr kumimoji="1" lang="zh-CN" altLang="en-US" sz="2400" b="1" dirty="0" smtClean="0"/>
              <a:t>；星系际介质</a:t>
            </a:r>
            <a:r>
              <a:rPr kumimoji="1" lang="en-US" altLang="zh-CN" sz="2400" b="1" dirty="0" smtClean="0"/>
              <a:t> </a:t>
            </a:r>
            <a:r>
              <a:rPr kumimoji="1" lang="zh-CN" altLang="en-US" sz="2400" b="1" dirty="0" smtClean="0"/>
              <a:t>）</a:t>
            </a:r>
            <a:endParaRPr kumimoji="1" lang="en-US" altLang="zh-CN" sz="2400" b="1" dirty="0" smtClean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质量约为</a:t>
            </a:r>
            <a:r>
              <a:rPr kumimoji="1" lang="en-US" altLang="zh-CN" sz="2400" b="1" dirty="0"/>
              <a:t>10</a:t>
            </a:r>
            <a:r>
              <a:rPr kumimoji="1" lang="en-US" altLang="zh-CN" sz="2400" b="1" baseline="30000" dirty="0"/>
              <a:t>5</a:t>
            </a:r>
            <a:r>
              <a:rPr kumimoji="1" lang="en-US" altLang="zh-CN" sz="2400" b="1" dirty="0"/>
              <a:t> </a:t>
            </a:r>
            <a:r>
              <a:rPr kumimoji="1" lang="zh-CN" altLang="en-US" sz="2400" b="1" dirty="0" smtClean="0"/>
              <a:t>到</a:t>
            </a:r>
            <a:r>
              <a:rPr kumimoji="1" lang="en-US" altLang="zh-CN" sz="2400" b="1" dirty="0" smtClean="0"/>
              <a:t> </a:t>
            </a:r>
            <a:r>
              <a:rPr kumimoji="1" lang="en-US" altLang="zh-CN" sz="2400" b="1" dirty="0"/>
              <a:t>10</a:t>
            </a:r>
            <a:r>
              <a:rPr kumimoji="1" lang="en-US" altLang="zh-CN" sz="2400" b="1" baseline="30000" dirty="0"/>
              <a:t>6</a:t>
            </a:r>
            <a:r>
              <a:rPr kumimoji="1" lang="zh-CN" altLang="en-US" sz="2400" b="1" dirty="0" smtClean="0"/>
              <a:t>太阳质量</a:t>
            </a:r>
            <a:endParaRPr kumimoji="1" lang="en-US" altLang="zh-CN" sz="2400" b="1" dirty="0" smtClean="0"/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尺寸约为</a:t>
            </a:r>
            <a:r>
              <a:rPr kumimoji="1" lang="en-US" altLang="zh-CN" sz="2400" b="1" dirty="0" smtClean="0"/>
              <a:t>150</a:t>
            </a:r>
            <a:r>
              <a:rPr kumimoji="1" lang="zh-CN" altLang="en-US" sz="2400" b="1" dirty="0" smtClean="0"/>
              <a:t>光年（直径）</a:t>
            </a:r>
            <a:endParaRPr kumimoji="1" lang="zh-CN" altLang="en-US" sz="2400" b="1" dirty="0"/>
          </a:p>
        </p:txBody>
      </p:sp>
      <p:sp>
        <p:nvSpPr>
          <p:cNvPr id="5" name="椭圆 4"/>
          <p:cNvSpPr/>
          <p:nvPr/>
        </p:nvSpPr>
        <p:spPr bwMode="auto">
          <a:xfrm>
            <a:off x="1965896" y="2529977"/>
            <a:ext cx="2160240" cy="4752528"/>
          </a:xfrm>
          <a:prstGeom prst="ellipse">
            <a:avLst/>
          </a:prstGeom>
          <a:solidFill>
            <a:srgbClr val="00B8FF">
              <a:alpha val="48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93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8" y="1994377"/>
            <a:ext cx="5902995" cy="7490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613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8" y="1994377"/>
            <a:ext cx="5902995" cy="7490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236840"/>
            <a:ext cx="10058400" cy="1971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230592" y="7325072"/>
            <a:ext cx="1368152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smtClean="0"/>
              <a:t>L</a:t>
            </a:r>
            <a:endParaRPr kumimoji="1"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15471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birth of star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恒星的诞生</a:t>
            </a:r>
            <a:endParaRPr lang="en-US" sz="48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86376" y="3076600"/>
            <a:ext cx="6624736" cy="47087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b="1" dirty="0" smtClean="0"/>
              <a:t>金斯长度和金斯质量：</a:t>
            </a:r>
            <a:endParaRPr kumimoji="1" lang="en-US" altLang="zh-CN" b="1" dirty="0" smtClean="0"/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金斯长度</a:t>
            </a:r>
            <a:r>
              <a:rPr kumimoji="1" lang="en-US" altLang="zh-CN" sz="2400" b="1" dirty="0" smtClean="0"/>
              <a:t> 𝛌</a:t>
            </a:r>
            <a:r>
              <a:rPr kumimoji="1" lang="en-US" altLang="zh-CN" sz="2400" b="1" baseline="-25000" dirty="0" smtClean="0"/>
              <a:t>J</a:t>
            </a:r>
            <a:r>
              <a:rPr kumimoji="1" lang="en-US" altLang="zh-CN" sz="2400" b="1" dirty="0" smtClean="0"/>
              <a:t> = (𝛑v</a:t>
            </a:r>
            <a:r>
              <a:rPr kumimoji="1" lang="en-US" altLang="zh-CN" sz="2400" b="1" baseline="-25000" dirty="0" smtClean="0"/>
              <a:t>s</a:t>
            </a:r>
            <a:r>
              <a:rPr kumimoji="1" lang="en-US" altLang="zh-CN" sz="2400" b="1" baseline="30000" dirty="0" smtClean="0"/>
              <a:t>2</a:t>
            </a:r>
            <a:r>
              <a:rPr kumimoji="1" lang="en-US" altLang="zh-CN" sz="2400" b="1" dirty="0" smtClean="0"/>
              <a:t>/G𝛒)</a:t>
            </a:r>
            <a:r>
              <a:rPr kumimoji="1" lang="en-US" altLang="zh-CN" sz="2400" b="1" baseline="30000" dirty="0" smtClean="0"/>
              <a:t>1/2</a:t>
            </a:r>
            <a:r>
              <a:rPr kumimoji="1" lang="en-US" altLang="zh-CN" sz="2400" b="1" dirty="0" smtClean="0"/>
              <a:t>; </a:t>
            </a:r>
            <a:r>
              <a:rPr kumimoji="1" lang="zh-CN" altLang="en-US" sz="2400" b="1" dirty="0" smtClean="0"/>
              <a:t>金斯质量</a:t>
            </a:r>
            <a:r>
              <a:rPr kumimoji="1" lang="en-US" altLang="zh-CN" sz="2400" b="1" dirty="0" smtClean="0"/>
              <a:t> M</a:t>
            </a:r>
            <a:r>
              <a:rPr kumimoji="1" lang="en-US" altLang="zh-CN" sz="2400" b="1" baseline="-25000" dirty="0" smtClean="0"/>
              <a:t>J</a:t>
            </a:r>
            <a:r>
              <a:rPr kumimoji="1" lang="en-US" altLang="zh-CN" sz="2400" b="1" dirty="0" smtClean="0"/>
              <a:t> ∝ 𝛒</a:t>
            </a:r>
            <a:r>
              <a:rPr kumimoji="1" lang="en-US" altLang="zh-CN" sz="2400" b="1" dirty="0"/>
              <a:t> 𝛌</a:t>
            </a:r>
            <a:r>
              <a:rPr kumimoji="1" lang="en-US" altLang="zh-CN" sz="2400" b="1" baseline="-25000" dirty="0"/>
              <a:t>J</a:t>
            </a:r>
            <a:r>
              <a:rPr kumimoji="1" lang="en-US" altLang="zh-CN" sz="2400" b="1" dirty="0"/>
              <a:t> </a:t>
            </a:r>
            <a:r>
              <a:rPr kumimoji="1" lang="en-US" altLang="zh-CN" sz="2400" b="1" baseline="30000" dirty="0" smtClean="0"/>
              <a:t>3</a:t>
            </a:r>
            <a:r>
              <a:rPr kumimoji="1" lang="en-US" altLang="zh-CN" sz="2400" b="1" dirty="0" smtClean="0"/>
              <a:t> ∝ 𝛒</a:t>
            </a:r>
            <a:r>
              <a:rPr kumimoji="1" lang="en-US" altLang="zh-CN" sz="2400" b="1" baseline="30000" dirty="0" smtClean="0"/>
              <a:t>-1/2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sz="2400" b="1" dirty="0" smtClean="0"/>
              <a:t>当气体的质量</a:t>
            </a:r>
            <a:r>
              <a:rPr kumimoji="1" lang="en-US" altLang="zh-CN" sz="2400" b="1" dirty="0" smtClean="0"/>
              <a:t>M &gt; M</a:t>
            </a:r>
            <a:r>
              <a:rPr kumimoji="1" lang="en-US" altLang="zh-CN" sz="2400" b="1" baseline="-25000" dirty="0" smtClean="0"/>
              <a:t>J</a:t>
            </a:r>
            <a:r>
              <a:rPr kumimoji="1" lang="zh-CN" altLang="en-US" sz="2400" b="1" dirty="0" smtClean="0"/>
              <a:t>或尺寸</a:t>
            </a:r>
            <a:r>
              <a:rPr kumimoji="1" lang="en-US" altLang="zh-CN" sz="2400" b="1" dirty="0" smtClean="0"/>
              <a:t>𝛌 &gt; 𝛌</a:t>
            </a:r>
            <a:r>
              <a:rPr kumimoji="1" lang="en-US" altLang="zh-CN" sz="2400" b="1" baseline="-25000" dirty="0"/>
              <a:t>J</a:t>
            </a:r>
            <a:r>
              <a:rPr kumimoji="1" lang="zh-CN" altLang="en-US" sz="2400" b="1" dirty="0" smtClean="0"/>
              <a:t>时，就会出现引力不稳定性，气体由此而塌缩。这个结论称为</a:t>
            </a:r>
            <a:r>
              <a:rPr kumimoji="1" lang="zh-CN" altLang="en-US" sz="2400" b="1" dirty="0" smtClean="0">
                <a:solidFill>
                  <a:srgbClr val="FF0000"/>
                </a:solidFill>
              </a:rPr>
              <a:t>金斯判据</a:t>
            </a:r>
            <a:r>
              <a:rPr kumimoji="1" lang="zh-CN" altLang="en-US" sz="2400" b="1" dirty="0" smtClean="0"/>
              <a:t>。</a:t>
            </a:r>
            <a:endParaRPr kumimoji="1" lang="en-US" altLang="zh-CN" sz="2400" b="1" dirty="0" smtClean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8" y="1994377"/>
            <a:ext cx="5902995" cy="7490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2285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L 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4L Title &amp; Bullets">
      <a:majorFont>
        <a:latin typeface="Gill Sans"/>
        <a:ea typeface="Heiti SC Medium"/>
        <a:cs typeface="Heiti SC Medium"/>
      </a:majorFont>
      <a:minorFont>
        <a:latin typeface="Gill Sans"/>
        <a:ea typeface="Heiti SC Medium"/>
        <a:cs typeface="Heiti S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lnDef>
  </a:objectDefaults>
  <a:extraClrSchemeLst>
    <a:extraClrScheme>
      <a:clrScheme name="4L 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L 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4L Blank">
      <a:majorFont>
        <a:latin typeface="Times New Roman Bold"/>
        <a:ea typeface="华文宋体"/>
        <a:cs typeface="华文宋体"/>
      </a:majorFont>
      <a:minorFont>
        <a:latin typeface="Times New Roman Bold"/>
        <a:ea typeface="华文宋体"/>
        <a:cs typeface="华文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lnDef>
  </a:objectDefaults>
  <a:extraClrSchemeLst>
    <a:extraClrScheme>
      <a:clrScheme name="4L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25009</TotalTime>
  <Pages>0</Pages>
  <Words>1730</Words>
  <Characters>0</Characters>
  <Application>Microsoft Macintosh PowerPoint</Application>
  <PresentationFormat>自定义</PresentationFormat>
  <Lines>0</Lines>
  <Paragraphs>275</Paragraphs>
  <Slides>52</Slides>
  <Notes>52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67" baseType="lpstr">
      <vt:lpstr>Arial Black</vt:lpstr>
      <vt:lpstr>Calibri</vt:lpstr>
      <vt:lpstr>Gill Sans</vt:lpstr>
      <vt:lpstr>Heiti SC Light</vt:lpstr>
      <vt:lpstr>Heiti SC Medium</vt:lpstr>
      <vt:lpstr>KaiTi</vt:lpstr>
      <vt:lpstr>STSong</vt:lpstr>
      <vt:lpstr>Times New Roman</vt:lpstr>
      <vt:lpstr>Times New Roman Bold</vt:lpstr>
      <vt:lpstr>Wingdings</vt:lpstr>
      <vt:lpstr>华文宋体</vt:lpstr>
      <vt:lpstr>宋体</vt:lpstr>
      <vt:lpstr>Arial</vt:lpstr>
      <vt:lpstr>4L Title &amp; Bullets</vt:lpstr>
      <vt:lpstr>4L Blank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subject/>
  <dc:creator/>
  <cp:keywords/>
  <dc:description/>
  <cp:lastModifiedBy>YangHuang</cp:lastModifiedBy>
  <cp:revision>1306</cp:revision>
  <cp:lastPrinted>2019-11-11T04:37:59Z</cp:lastPrinted>
  <dcterms:modified xsi:type="dcterms:W3CDTF">2021-05-25T02:34:04Z</dcterms:modified>
</cp:coreProperties>
</file>