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32.jpg" ContentType="image/pn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84"/>
  </p:notesMasterIdLst>
  <p:sldIdLst>
    <p:sldId id="411" r:id="rId3"/>
    <p:sldId id="495" r:id="rId4"/>
    <p:sldId id="418" r:id="rId5"/>
    <p:sldId id="419" r:id="rId6"/>
    <p:sldId id="420" r:id="rId7"/>
    <p:sldId id="486" r:id="rId8"/>
    <p:sldId id="487" r:id="rId9"/>
    <p:sldId id="488" r:id="rId10"/>
    <p:sldId id="489" r:id="rId11"/>
    <p:sldId id="490" r:id="rId12"/>
    <p:sldId id="491" r:id="rId13"/>
    <p:sldId id="424" r:id="rId14"/>
    <p:sldId id="425" r:id="rId15"/>
    <p:sldId id="427" r:id="rId16"/>
    <p:sldId id="428" r:id="rId17"/>
    <p:sldId id="429" r:id="rId18"/>
    <p:sldId id="430" r:id="rId19"/>
    <p:sldId id="431" r:id="rId20"/>
    <p:sldId id="432" r:id="rId21"/>
    <p:sldId id="496" r:id="rId22"/>
    <p:sldId id="497" r:id="rId23"/>
    <p:sldId id="498" r:id="rId24"/>
    <p:sldId id="500" r:id="rId25"/>
    <p:sldId id="501" r:id="rId26"/>
    <p:sldId id="499" r:id="rId27"/>
    <p:sldId id="434" r:id="rId28"/>
    <p:sldId id="502" r:id="rId29"/>
    <p:sldId id="435" r:id="rId30"/>
    <p:sldId id="436" r:id="rId31"/>
    <p:sldId id="437" r:id="rId32"/>
    <p:sldId id="438" r:id="rId33"/>
    <p:sldId id="439" r:id="rId34"/>
    <p:sldId id="440" r:id="rId35"/>
    <p:sldId id="441" r:id="rId36"/>
    <p:sldId id="442" r:id="rId37"/>
    <p:sldId id="443" r:id="rId38"/>
    <p:sldId id="444" r:id="rId39"/>
    <p:sldId id="445" r:id="rId40"/>
    <p:sldId id="446" r:id="rId41"/>
    <p:sldId id="447" r:id="rId42"/>
    <p:sldId id="448" r:id="rId43"/>
    <p:sldId id="449" r:id="rId44"/>
    <p:sldId id="450" r:id="rId45"/>
    <p:sldId id="451" r:id="rId46"/>
    <p:sldId id="452" r:id="rId47"/>
    <p:sldId id="453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461" r:id="rId56"/>
    <p:sldId id="462" r:id="rId57"/>
    <p:sldId id="463" r:id="rId58"/>
    <p:sldId id="464" r:id="rId59"/>
    <p:sldId id="465" r:id="rId60"/>
    <p:sldId id="466" r:id="rId61"/>
    <p:sldId id="467" r:id="rId62"/>
    <p:sldId id="468" r:id="rId63"/>
    <p:sldId id="469" r:id="rId64"/>
    <p:sldId id="470" r:id="rId65"/>
    <p:sldId id="471" r:id="rId66"/>
    <p:sldId id="472" r:id="rId67"/>
    <p:sldId id="492" r:id="rId68"/>
    <p:sldId id="493" r:id="rId69"/>
    <p:sldId id="494" r:id="rId70"/>
    <p:sldId id="473" r:id="rId71"/>
    <p:sldId id="474" r:id="rId72"/>
    <p:sldId id="475" r:id="rId73"/>
    <p:sldId id="476" r:id="rId74"/>
    <p:sldId id="477" r:id="rId75"/>
    <p:sldId id="478" r:id="rId76"/>
    <p:sldId id="479" r:id="rId77"/>
    <p:sldId id="480" r:id="rId78"/>
    <p:sldId id="481" r:id="rId79"/>
    <p:sldId id="482" r:id="rId80"/>
    <p:sldId id="483" r:id="rId81"/>
    <p:sldId id="484" r:id="rId82"/>
    <p:sldId id="485" r:id="rId83"/>
  </p:sldIdLst>
  <p:sldSz cx="13004800" cy="9753600"/>
  <p:notesSz cx="6858000" cy="9144000"/>
  <p:defaultTextStyle>
    <a:defPPr>
      <a:defRPr lang="en-US"/>
    </a:defPPr>
    <a:lvl1pPr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1pPr>
    <a:lvl2pPr marL="45710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2pPr>
    <a:lvl3pPr marL="914218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3pPr>
    <a:lvl4pPr marL="137132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4pPr>
    <a:lvl5pPr marL="1828436" algn="l" rtl="0" fontAlgn="base">
      <a:lnSpc>
        <a:spcPct val="93000"/>
      </a:lnSpc>
      <a:spcBef>
        <a:spcPct val="0"/>
      </a:spcBef>
      <a:spcAft>
        <a:spcPct val="0"/>
      </a:spcAft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5pPr>
    <a:lvl6pPr marL="2285544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6pPr>
    <a:lvl7pPr marL="2742653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7pPr>
    <a:lvl8pPr marL="3199762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8pPr>
    <a:lvl9pPr marL="3656871" algn="l" defTabSz="457108" rtl="0" eaLnBrk="1" latinLnBrk="0" hangingPunct="1">
      <a:defRPr sz="2999" kern="1200">
        <a:solidFill>
          <a:srgbClr val="000000"/>
        </a:solidFill>
        <a:latin typeface="Times New Roman" charset="0"/>
        <a:ea typeface="华文宋体" charset="0"/>
        <a:cs typeface="华文宋体" charset="0"/>
        <a:sym typeface="Times New Roman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F0DAA2"/>
    <a:srgbClr val="CDFF73"/>
    <a:srgbClr val="CCFF66"/>
    <a:srgbClr val="FFCC66"/>
    <a:srgbClr val="FFFC78"/>
    <a:srgbClr val="FFD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1" autoAdjust="0"/>
    <p:restoredTop sz="94832" autoAdjust="0"/>
  </p:normalViewPr>
  <p:slideViewPr>
    <p:cSldViewPr>
      <p:cViewPr>
        <p:scale>
          <a:sx n="100" d="100"/>
          <a:sy n="100" d="100"/>
        </p:scale>
        <p:origin x="3896" y="140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47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261EE-22FD-DA4A-913D-9CE696674065}" type="datetimeFigureOut">
              <a:rPr kumimoji="1" lang="zh-CN" altLang="en-US" smtClean="0"/>
              <a:t>2021/5/28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1C43E-018A-5146-90BF-F5EBC907396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4681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4pPr>
    <a:lvl5pPr marL="1828436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6pPr>
    <a:lvl7pPr marL="2742653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7pPr>
    <a:lvl8pPr marL="3199762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8pPr>
    <a:lvl9pPr marL="3656871" algn="l" defTabSz="457108" rtl="0" eaLnBrk="1" latinLnBrk="0" hangingPunct="1">
      <a:defRPr sz="11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739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486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415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2364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982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99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7385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1011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6779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005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8007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4186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2668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7305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9100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9462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0322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7564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73834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95104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0732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2503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8844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5949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97875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28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2184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4515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00627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95878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007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0118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182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06693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8327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9761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9408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49387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784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6456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9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37991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04398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6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69668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2972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80081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57623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48509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30954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65369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69220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7537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0154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5482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65172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04983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6622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4451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9977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28969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78698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23358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99398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5019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69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3242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44929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42844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90924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416384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232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6101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30125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3269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499101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31978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79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7352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98448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689556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81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9752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1C43E-018A-5146-90BF-F5EBC907396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889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</p:spPr>
        <p:txBody>
          <a:bodyPr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45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23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0226" y="120651"/>
            <a:ext cx="2924176" cy="9628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7702" y="120651"/>
            <a:ext cx="8620124" cy="9628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8306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6" cy="249237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64" indent="0" algn="ctr">
              <a:buNone/>
              <a:defRPr/>
            </a:lvl2pPr>
            <a:lvl3pPr marL="914326" indent="0" algn="ctr">
              <a:buNone/>
              <a:defRPr/>
            </a:lvl3pPr>
            <a:lvl4pPr marL="1371489" indent="0" algn="ctr">
              <a:buNone/>
              <a:defRPr/>
            </a:lvl4pPr>
            <a:lvl5pPr marL="1828651" indent="0" algn="ctr">
              <a:buNone/>
              <a:defRPr/>
            </a:lvl5pPr>
            <a:lvl6pPr marL="2285815" indent="0" algn="ctr">
              <a:buNone/>
              <a:defRPr/>
            </a:lvl6pPr>
            <a:lvl7pPr marL="2742977" indent="0" algn="ctr">
              <a:buNone/>
              <a:defRPr/>
            </a:lvl7pPr>
            <a:lvl8pPr marL="3200141" indent="0" algn="ctr">
              <a:buNone/>
              <a:defRPr/>
            </a:lvl8pPr>
            <a:lvl9pPr marL="36573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2136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827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16852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7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2" y="2276476"/>
            <a:ext cx="5775324" cy="6435724"/>
          </a:xfrm>
          <a:prstGeom prst="rect">
            <a:avLst/>
          </a:prstGeom>
        </p:spPr>
        <p:txBody>
          <a:bodyPr vert="horz"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623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  <a:prstGeom prst="rect">
            <a:avLst/>
          </a:prstGeom>
        </p:spPr>
        <p:txBody>
          <a:bodyPr vert="horz"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8130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282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4805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  <a:prstGeom prst="rect">
            <a:avLst/>
          </a:prstGeom>
        </p:spPr>
        <p:txBody>
          <a:bodyPr vert="horz"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1201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782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  <a:prstGeom prst="rect">
            <a:avLst/>
          </a:prstGeom>
        </p:spPr>
        <p:txBody>
          <a:bodyPr vert="horz"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Times New Roman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87514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2276476"/>
            <a:ext cx="11703050" cy="64357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035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6"/>
            <a:ext cx="2925761" cy="832167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6" y="390526"/>
            <a:ext cx="8624887" cy="83216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00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1"/>
            <a:ext cx="11053761" cy="2133601"/>
          </a:xfrm>
        </p:spPr>
        <p:txBody>
          <a:bodyPr anchor="b"/>
          <a:lstStyle>
            <a:lvl1pPr marL="0" indent="0">
              <a:buNone/>
              <a:defRPr sz="2001"/>
            </a:lvl1pPr>
            <a:lvl2pPr marL="457164" indent="0">
              <a:buNone/>
              <a:defRPr sz="1800"/>
            </a:lvl2pPr>
            <a:lvl3pPr marL="914326" indent="0">
              <a:buNone/>
              <a:defRPr sz="1600"/>
            </a:lvl3pPr>
            <a:lvl4pPr marL="1371489" indent="0">
              <a:buNone/>
              <a:defRPr sz="1399"/>
            </a:lvl4pPr>
            <a:lvl5pPr marL="1828651" indent="0">
              <a:buNone/>
              <a:defRPr sz="1399"/>
            </a:lvl5pPr>
            <a:lvl6pPr marL="2285815" indent="0">
              <a:buNone/>
              <a:defRPr sz="1399"/>
            </a:lvl6pPr>
            <a:lvl7pPr marL="2742977" indent="0">
              <a:buNone/>
              <a:defRPr sz="1399"/>
            </a:lvl7pPr>
            <a:lvl8pPr marL="3200141" indent="0">
              <a:buNone/>
              <a:defRPr sz="1399"/>
            </a:lvl8pPr>
            <a:lvl9pPr marL="3657303" indent="0">
              <a:buNone/>
              <a:defRPr sz="13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414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1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281239"/>
            <a:ext cx="5772150" cy="7467600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1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08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6" y="3092450"/>
            <a:ext cx="5745163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6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64" indent="0">
              <a:buNone/>
              <a:defRPr sz="2001" b="1"/>
            </a:lvl2pPr>
            <a:lvl3pPr marL="914326" indent="0">
              <a:buNone/>
              <a:defRPr sz="1800" b="1"/>
            </a:lvl3pPr>
            <a:lvl4pPr marL="1371489" indent="0">
              <a:buNone/>
              <a:defRPr sz="1600" b="1"/>
            </a:lvl4pPr>
            <a:lvl5pPr marL="1828651" indent="0">
              <a:buNone/>
              <a:defRPr sz="1600" b="1"/>
            </a:lvl5pPr>
            <a:lvl6pPr marL="2285815" indent="0">
              <a:buNone/>
              <a:defRPr sz="1600" b="1"/>
            </a:lvl6pPr>
            <a:lvl7pPr marL="2742977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0" y="3092450"/>
            <a:ext cx="5748336" cy="5619750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4017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170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1736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7" y="388941"/>
            <a:ext cx="4278313" cy="1652586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3" cy="8323262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7" y="2041527"/>
            <a:ext cx="4278313" cy="6670675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6604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6" y="6827839"/>
            <a:ext cx="7802563" cy="806449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6" y="871539"/>
            <a:ext cx="7802563" cy="5851525"/>
          </a:xfrm>
        </p:spPr>
        <p:txBody>
          <a:bodyPr/>
          <a:lstStyle>
            <a:lvl1pPr marL="0" indent="0">
              <a:buNone/>
              <a:defRPr sz="3199"/>
            </a:lvl1pPr>
            <a:lvl2pPr marL="457164" indent="0">
              <a:buNone/>
              <a:defRPr sz="2799"/>
            </a:lvl2pPr>
            <a:lvl3pPr marL="914326" indent="0">
              <a:buNone/>
              <a:defRPr sz="2401"/>
            </a:lvl3pPr>
            <a:lvl4pPr marL="1371489" indent="0">
              <a:buNone/>
              <a:defRPr sz="2001"/>
            </a:lvl4pPr>
            <a:lvl5pPr marL="1828651" indent="0">
              <a:buNone/>
              <a:defRPr sz="2001"/>
            </a:lvl5pPr>
            <a:lvl6pPr marL="2285815" indent="0">
              <a:buNone/>
              <a:defRPr sz="2001"/>
            </a:lvl6pPr>
            <a:lvl7pPr marL="2742977" indent="0">
              <a:buNone/>
              <a:defRPr sz="2001"/>
            </a:lvl7pPr>
            <a:lvl8pPr marL="3200141" indent="0">
              <a:buNone/>
              <a:defRPr sz="2001"/>
            </a:lvl8pPr>
            <a:lvl9pPr marL="3657303" indent="0">
              <a:buNone/>
              <a:defRPr sz="2001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6" y="7634289"/>
            <a:ext cx="7802563" cy="1144587"/>
          </a:xfrm>
        </p:spPr>
        <p:txBody>
          <a:bodyPr/>
          <a:lstStyle>
            <a:lvl1pPr marL="0" indent="0">
              <a:buNone/>
              <a:defRPr sz="1399"/>
            </a:lvl1pPr>
            <a:lvl2pPr marL="457164" indent="0">
              <a:buNone/>
              <a:defRPr sz="1200"/>
            </a:lvl2pPr>
            <a:lvl3pPr marL="914326" indent="0">
              <a:buNone/>
              <a:defRPr sz="999"/>
            </a:lvl3pPr>
            <a:lvl4pPr marL="1371489" indent="0">
              <a:buNone/>
              <a:defRPr sz="901"/>
            </a:lvl4pPr>
            <a:lvl5pPr marL="1828651" indent="0">
              <a:buNone/>
              <a:defRPr sz="901"/>
            </a:lvl5pPr>
            <a:lvl6pPr marL="2285815" indent="0">
              <a:buNone/>
              <a:defRPr sz="901"/>
            </a:lvl6pPr>
            <a:lvl7pPr marL="2742977" indent="0">
              <a:buNone/>
              <a:defRPr sz="901"/>
            </a:lvl7pPr>
            <a:lvl8pPr marL="3200141" indent="0">
              <a:buNone/>
              <a:defRPr sz="901"/>
            </a:lvl8pPr>
            <a:lvl9pPr marL="3657303" indent="0">
              <a:buNone/>
              <a:defRPr sz="9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4292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hyperlink" Target="http://vega.bac.pku.edu.cn/astro/astro.htm" TargetMode="Externa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120651"/>
            <a:ext cx="11696700" cy="216058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81239"/>
            <a:ext cx="11696700" cy="7467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Gill Sans" charset="0"/>
          <a:ea typeface="Heiti SC Medium" charset="0"/>
          <a:cs typeface="Heiti SC Medium" charset="0"/>
          <a:sym typeface="Gill Sans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 b="1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6E6FF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8496301"/>
            <a:ext cx="1143000" cy="11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0" y="852963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300" y="8516938"/>
            <a:ext cx="11461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1" y="8532814"/>
            <a:ext cx="1146175" cy="110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4" name="Rectangle 5"/>
          <p:cNvSpPr>
            <a:spLocks/>
          </p:cNvSpPr>
          <p:nvPr/>
        </p:nvSpPr>
        <p:spPr bwMode="auto">
          <a:xfrm>
            <a:off x="2736851" y="8788401"/>
            <a:ext cx="7518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0576" bIns="0"/>
          <a:lstStyle/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北京大学物理学院天文学系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                                      </a:t>
            </a:r>
            <a:r>
              <a:rPr lang="ja-JP" altLang="en-US" sz="1399">
                <a:solidFill>
                  <a:srgbClr val="996633"/>
                </a:solidFill>
                <a:latin typeface="Arial" charset="0"/>
                <a:ea typeface="Heiti SC Light" charset="0"/>
                <a:cs typeface="Heiti SC Light" charset="0"/>
                <a:sym typeface="Arial" charset="0"/>
              </a:rPr>
              <a:t>北京大学科维理天文与天体物理研究所</a:t>
            </a:r>
            <a:endParaRPr lang="en-US" altLang="ja-JP" sz="1399">
              <a:solidFill>
                <a:srgbClr val="996633"/>
              </a:solidFill>
              <a:latin typeface="Arial" charset="0"/>
              <a:ea typeface="Heiti SC Light" charset="0"/>
              <a:cs typeface="Heiti SC Light" charset="0"/>
              <a:sym typeface="Arial" charset="0"/>
            </a:endParaRP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地址：理科二号楼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2901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6275 1134             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地址：朗润园科维理楼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</a:t>
            </a:r>
            <a:r>
              <a:rPr lang="ja-JP" altLang="en-US" sz="1399">
                <a:solidFill>
                  <a:srgbClr val="996633"/>
                </a:solidFill>
                <a:latin typeface="宋体" charset="0"/>
                <a:ea typeface="宋体" charset="0"/>
                <a:cs typeface="宋体" charset="0"/>
                <a:sym typeface="宋体" charset="0"/>
              </a:rPr>
              <a:t>电话：</a:t>
            </a:r>
            <a:r>
              <a:rPr lang="en-US" altLang="ja-JP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6275 6692</a:t>
            </a:r>
          </a:p>
          <a:p>
            <a:pPr marL="49209">
              <a:tabLst>
                <a:tab pos="50796" algn="l"/>
                <a:tab pos="622250" algn="l"/>
                <a:tab pos="1206401" algn="l"/>
                <a:tab pos="1790555" algn="l"/>
                <a:tab pos="2362009" algn="l"/>
                <a:tab pos="2946162" algn="l"/>
                <a:tab pos="3517616" algn="l"/>
                <a:tab pos="4114467" algn="l"/>
                <a:tab pos="4685920" algn="l"/>
                <a:tab pos="5257374" algn="l"/>
                <a:tab pos="5854225" algn="l"/>
                <a:tab pos="6425679" algn="l"/>
                <a:tab pos="6997133" algn="l"/>
                <a:tab pos="7581286" algn="l"/>
                <a:tab pos="8165439" algn="l"/>
                <a:tab pos="8749591" algn="l"/>
                <a:tab pos="9321045" algn="l"/>
                <a:tab pos="9892498" algn="l"/>
                <a:tab pos="10489349" algn="l"/>
                <a:tab pos="11060803" algn="l"/>
                <a:tab pos="11632257" algn="l"/>
                <a:tab pos="11644956" algn="l"/>
              </a:tabLst>
            </a:pP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  <a:hlinkClick r:id="rId17"/>
              </a:rPr>
              <a:t>http://vega.bac.pku.edu.cn/astro/astro.htm</a:t>
            </a:r>
            <a:r>
              <a:rPr lang="en-US" sz="1399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              </a:t>
            </a:r>
            <a:r>
              <a:rPr lang="en-US" sz="1399" u="sng">
                <a:solidFill>
                  <a:srgbClr val="996633"/>
                </a:solidFill>
                <a:latin typeface="Arial" charset="0"/>
                <a:cs typeface="Arial" charset="0"/>
                <a:sym typeface="Arial" charset="0"/>
              </a:rPr>
              <a:t>http://kiaa.pku.edu.cn/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Times New Roman Bold" charset="0"/>
        </a:defRPr>
      </a:lvl1pPr>
      <a:lvl2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2pPr>
      <a:lvl3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3pPr>
      <a:lvl4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4pPr>
      <a:lvl5pPr algn="ctr" rtl="0" eaLnBrk="0" fontAlgn="base" hangingPunct="0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5pPr>
      <a:lvl6pPr marL="457164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6pPr>
      <a:lvl7pPr marL="914326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7pPr>
      <a:lvl8pPr marL="1371489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8pPr>
      <a:lvl9pPr marL="1828651" algn="ctr" rtl="0" fontAlgn="base">
        <a:lnSpc>
          <a:spcPct val="93000"/>
        </a:lnSpc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Times New Roman Bold" charset="0"/>
          <a:ea typeface="华文宋体" charset="0"/>
          <a:cs typeface="华文宋体" charset="0"/>
          <a:sym typeface="Times New Roman Bold" charset="0"/>
        </a:defRPr>
      </a:lvl9pPr>
    </p:titleStyle>
    <p:bodyStyle>
      <a:lvl1pPr marL="342872" indent="-342872" algn="l" rtl="0" eaLnBrk="0" fontAlgn="base" hangingPunct="0">
        <a:lnSpc>
          <a:spcPct val="93000"/>
        </a:lnSpc>
        <a:spcBef>
          <a:spcPts val="1800"/>
        </a:spcBef>
        <a:spcAft>
          <a:spcPct val="0"/>
        </a:spcAft>
        <a:defRPr sz="39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1pPr>
      <a:lvl2pPr marL="584153" indent="-126990" algn="l" rtl="0" eaLnBrk="0" fontAlgn="base" hangingPunct="0">
        <a:lnSpc>
          <a:spcPct val="93000"/>
        </a:lnSpc>
        <a:spcBef>
          <a:spcPts val="1500"/>
        </a:spcBef>
        <a:spcAft>
          <a:spcPct val="0"/>
        </a:spcAft>
        <a:defRPr sz="3599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2pPr>
      <a:lvl3pPr marL="1181004" indent="-266679" algn="l" rtl="0" eaLnBrk="0" fontAlgn="base" hangingPunct="0">
        <a:lnSpc>
          <a:spcPct val="93000"/>
        </a:lnSpc>
        <a:spcBef>
          <a:spcPts val="1100"/>
        </a:spcBef>
        <a:spcAft>
          <a:spcPct val="0"/>
        </a:spcAft>
        <a:defRPr sz="3000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3pPr>
      <a:lvl4pPr marL="1765158" indent="-393668" algn="l" rtl="0" eaLnBrk="0" fontAlgn="base" hangingPunct="0">
        <a:lnSpc>
          <a:spcPct val="93000"/>
        </a:lnSpc>
        <a:spcBef>
          <a:spcPts val="7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4pPr>
      <a:lvl5pPr marL="2362009" indent="-533357" algn="l" rtl="0" eaLnBrk="0" fontAlgn="base" hangingPunct="0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5pPr>
      <a:lvl6pPr marL="2819172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6pPr>
      <a:lvl7pPr marL="3276334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7pPr>
      <a:lvl8pPr marL="3733498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8pPr>
      <a:lvl9pPr marL="4190660" algn="l" rtl="0" fontAlgn="base">
        <a:lnSpc>
          <a:spcPct val="93000"/>
        </a:lnSpc>
        <a:spcBef>
          <a:spcPts val="400"/>
        </a:spcBef>
        <a:spcAft>
          <a:spcPct val="0"/>
        </a:spcAft>
        <a:defRPr sz="2401">
          <a:solidFill>
            <a:schemeClr val="tx1"/>
          </a:solidFill>
          <a:latin typeface="+mn-lt"/>
          <a:ea typeface="+mn-ea"/>
          <a:cs typeface="+mn-cs"/>
          <a:sym typeface="Times New Roman Bold" charset="0"/>
        </a:defRPr>
      </a:lvl9pPr>
    </p:bodyStyle>
    <p:otherStyle>
      <a:defPPr>
        <a:defRPr lang="en-US"/>
      </a:defPPr>
      <a:lvl1pPr marL="0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4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9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5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7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3" algn="l" defTabSz="4571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6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6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7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7.png"/><Relationship Id="rId5" Type="http://schemas.openxmlformats.org/officeDocument/2006/relationships/image" Target="../media/image56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5" Type="http://schemas.openxmlformats.org/officeDocument/2006/relationships/image" Target="../media/image75.gi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jpg"/><Relationship Id="rId5" Type="http://schemas.openxmlformats.org/officeDocument/2006/relationships/image" Target="../media/image8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6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316126" y="2210655"/>
            <a:ext cx="12457385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Times New Roman" charset="0"/>
                <a:ea typeface="华文宋体" charset="0"/>
                <a:cs typeface="华文宋体" charset="0"/>
                <a:sym typeface="Times New Roman" charset="0"/>
              </a:defRPr>
            </a:lvl9pPr>
          </a:lstStyle>
          <a:p>
            <a:pPr algn="ctr" eaLnBrk="1" hangingPunct="1"/>
            <a:r>
              <a:rPr lang="zh-CN" altLang="en-US" sz="6000" b="1" dirty="0" smtClean="0">
                <a:latin typeface="+mj-lt"/>
                <a:ea typeface="+mj-ea"/>
                <a:cs typeface="Arial Black"/>
              </a:rPr>
              <a:t>太阳与恒星</a:t>
            </a:r>
            <a:endParaRPr lang="en-US" sz="6000" b="1" dirty="0">
              <a:latin typeface="+mj-lt"/>
              <a:ea typeface="+mj-ea"/>
              <a:cs typeface="Arial Black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21680" y="8199395"/>
            <a:ext cx="12961440" cy="1573949"/>
            <a:chOff x="21680" y="8199396"/>
            <a:chExt cx="12961440" cy="1573948"/>
          </a:xfrm>
        </p:grpSpPr>
        <p:sp>
          <p:nvSpPr>
            <p:cNvPr id="3075" name="Rectangle 10"/>
            <p:cNvSpPr>
              <a:spLocks/>
            </p:cNvSpPr>
            <p:nvPr/>
          </p:nvSpPr>
          <p:spPr bwMode="auto">
            <a:xfrm>
              <a:off x="10226074" y="9537019"/>
              <a:ext cx="2750753" cy="15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银河下的郭守敬望远镜</a:t>
              </a:r>
              <a:r>
                <a:rPr lang="en-US" altLang="ja-JP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 (LAMOST) — </a:t>
              </a:r>
              <a:r>
                <a:rPr lang="ja-JP" altLang="en-US" sz="999" dirty="0">
                  <a:solidFill>
                    <a:srgbClr val="FFFFFF"/>
                  </a:solidFill>
                  <a:latin typeface="Arial Black" charset="0"/>
                  <a:ea typeface="Heiti SC Medium" charset="0"/>
                  <a:cs typeface="Heiti SC Medium" charset="0"/>
                  <a:sym typeface="Arial Black" charset="0"/>
                </a:rPr>
                <a:t>摄影苏晨</a:t>
              </a:r>
              <a:endParaRPr lang="en-US" sz="999" dirty="0">
                <a:solidFill>
                  <a:srgbClr val="FF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80" y="8199396"/>
              <a:ext cx="3604841" cy="1537200"/>
            </a:xfrm>
            <a:prstGeom prst="rect">
              <a:avLst/>
            </a:prstGeom>
          </p:spPr>
        </p:pic>
        <p:pic>
          <p:nvPicPr>
            <p:cNvPr id="36" name="Picture 10" descr="a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048" y="8207913"/>
              <a:ext cx="1639649" cy="1537170"/>
            </a:xfrm>
            <a:prstGeom prst="rect">
              <a:avLst/>
            </a:prstGeom>
          </p:spPr>
        </p:pic>
        <p:pic>
          <p:nvPicPr>
            <p:cNvPr id="2" name="图片 1" descr="屏幕快照 2018-03-18 下午2.43.3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7"/>
            <a:stretch/>
          </p:blipFill>
          <p:spPr>
            <a:xfrm>
              <a:off x="5207120" y="8236144"/>
              <a:ext cx="7776000" cy="1537200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792290" y="4585589"/>
            <a:ext cx="9505056" cy="2668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Yang Huang (</a:t>
            </a:r>
            <a:r>
              <a:rPr kumimoji="1" lang="zh-CN" altLang="en-US" sz="3600" b="1" dirty="0" smtClean="0"/>
              <a:t>黄样</a:t>
            </a:r>
            <a:r>
              <a:rPr kumimoji="1" lang="en-US" altLang="zh-CN" sz="3600" b="1" dirty="0" smtClean="0"/>
              <a:t>)</a:t>
            </a:r>
          </a:p>
          <a:p>
            <a:pPr algn="ctr"/>
            <a:endParaRPr kumimoji="1" lang="en-US" altLang="zh-CN" sz="3600" b="1" dirty="0" smtClean="0"/>
          </a:p>
          <a:p>
            <a:pPr algn="ctr"/>
            <a:r>
              <a:rPr kumimoji="1" lang="zh-CN" altLang="en-US" sz="3600" b="1" dirty="0" smtClean="0"/>
              <a:t> </a:t>
            </a:r>
            <a:r>
              <a:rPr kumimoji="1" lang="en-US" altLang="zh-CN" sz="3600" b="1" dirty="0" smtClean="0"/>
              <a:t>SWIFAR, YNU</a:t>
            </a:r>
          </a:p>
          <a:p>
            <a:pPr algn="ctr"/>
            <a:r>
              <a:rPr kumimoji="1" lang="en-US" altLang="zh-CN" sz="3600" b="1" dirty="0" smtClean="0"/>
              <a:t>(</a:t>
            </a:r>
            <a:r>
              <a:rPr kumimoji="1" lang="zh-CN" altLang="en-US" sz="3600" b="1" dirty="0" smtClean="0"/>
              <a:t>云南大学中国西南天文研究所</a:t>
            </a:r>
            <a:r>
              <a:rPr kumimoji="1" lang="en-US" altLang="zh-CN" sz="3600" b="1" dirty="0" smtClean="0"/>
              <a:t>)</a:t>
            </a:r>
          </a:p>
          <a:p>
            <a:pPr algn="ctr"/>
            <a:r>
              <a:rPr kumimoji="1" lang="en-US" altLang="zh-CN" sz="3600" b="1" dirty="0"/>
              <a:t>https://yanghuang0.wixsite.com/</a:t>
            </a:r>
            <a:r>
              <a:rPr kumimoji="1" lang="en-US" altLang="zh-CN" sz="3600" b="1" dirty="0" err="1"/>
              <a:t>yangh</a:t>
            </a:r>
            <a:endParaRPr kumimoji="1"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1314044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" y="1189226"/>
            <a:ext cx="11265454" cy="8368094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31498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64432"/>
            <a:ext cx="13017119" cy="7488832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4868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istscale_stndcand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" y="2716560"/>
            <a:ext cx="11564012" cy="68227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9992" y="1492311"/>
            <a:ext cx="7560840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70C0"/>
                </a:solidFill>
              </a:rPr>
              <a:t>The indirect methods control large distances in terms of smaller distances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59271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istscale_stndcand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" y="2716560"/>
            <a:ext cx="11564012" cy="68227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9992" y="1492311"/>
            <a:ext cx="7560840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70C0"/>
                </a:solidFill>
              </a:rPr>
              <a:t>The smaller distances are controlled by even smaller distances</a:t>
            </a:r>
            <a:r>
              <a:rPr kumimoji="1" lang="mr-IN" altLang="zh-CN" sz="3200" b="1" dirty="0" smtClean="0">
                <a:solidFill>
                  <a:srgbClr val="0070C0"/>
                </a:solidFill>
              </a:rPr>
              <a:t>…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14547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istscale_stndcand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" y="2716560"/>
            <a:ext cx="11564012" cy="682276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9992" y="1492311"/>
            <a:ext cx="7560840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mr-IN" altLang="zh-CN" sz="3200" b="1" dirty="0" smtClean="0">
                <a:solidFill>
                  <a:srgbClr val="0070C0"/>
                </a:solidFill>
              </a:rPr>
              <a:t>…</a:t>
            </a:r>
            <a:r>
              <a:rPr kumimoji="1" lang="en-US" altLang="zh-CN" sz="3200" b="1" dirty="0" smtClean="0">
                <a:solidFill>
                  <a:srgbClr val="0070C0"/>
                </a:solidFill>
              </a:rPr>
              <a:t> and so on, until one reaches distances that one can measure directly.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50917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istscale_stndcand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28" y="2326793"/>
            <a:ext cx="7848872" cy="46308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9992" y="1492311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 smtClean="0">
                <a:solidFill>
                  <a:srgbClr val="0070C0"/>
                </a:solidFill>
              </a:rPr>
              <a:t>This</a:t>
            </a:r>
            <a:r>
              <a:rPr kumimoji="1" lang="zh-CN" altLang="en-US" sz="3200" b="1" dirty="0" smtClean="0">
                <a:solidFill>
                  <a:srgbClr val="0070C0"/>
                </a:solidFill>
              </a:rPr>
              <a:t> </a:t>
            </a:r>
            <a:r>
              <a:rPr kumimoji="1" lang="en-US" altLang="zh-CN" sz="3200" b="1" dirty="0" smtClean="0">
                <a:solidFill>
                  <a:srgbClr val="0070C0"/>
                </a:solidFill>
              </a:rPr>
              <a:t>is the </a:t>
            </a:r>
            <a:r>
              <a:rPr kumimoji="1" lang="en-US" altLang="zh-CN" sz="3600" b="1" u="sng" dirty="0" smtClean="0">
                <a:solidFill>
                  <a:srgbClr val="FF0000"/>
                </a:solidFill>
              </a:rPr>
              <a:t>cosmic distance ladder</a:t>
            </a:r>
            <a:r>
              <a:rPr kumimoji="1" lang="en-US" altLang="zh-CN" sz="3200" b="1" dirty="0" smtClean="0">
                <a:solidFill>
                  <a:srgbClr val="0070C0"/>
                </a:solidFill>
              </a:rPr>
              <a:t>.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354" y="7037040"/>
            <a:ext cx="12773446" cy="26676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These distances are too vast to be measured </a:t>
            </a:r>
            <a:r>
              <a:rPr kumimoji="1" lang="en-US" altLang="zh-CN" dirty="0" smtClean="0">
                <a:solidFill>
                  <a:srgbClr val="FF0000"/>
                </a:solidFill>
              </a:rPr>
              <a:t>directly</a:t>
            </a:r>
            <a:r>
              <a:rPr kumimoji="1" lang="en-US" altLang="zh-CN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However, astronomers have several ways of measuring them </a:t>
            </a:r>
            <a:r>
              <a:rPr kumimoji="1" lang="en-US" altLang="zh-CN" dirty="0" smtClean="0">
                <a:solidFill>
                  <a:srgbClr val="FF0000"/>
                </a:solidFill>
              </a:rPr>
              <a:t>indirectly</a:t>
            </a:r>
            <a:r>
              <a:rPr kumimoji="1" lang="en-US" altLang="zh-CN" dirty="0" smtClean="0"/>
              <a:t>.</a:t>
            </a:r>
          </a:p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These methods are very clever, relying largely on careful observation and high school mathematics.</a:t>
            </a:r>
          </a:p>
          <a:p>
            <a:pPr marL="457200" indent="-457200">
              <a:buFont typeface="Arial" charset="0"/>
              <a:buChar char="•"/>
            </a:pPr>
            <a:r>
              <a:rPr kumimoji="1" lang="en-US" altLang="zh-CN" dirty="0" smtClean="0"/>
              <a:t>The farther out we go, we need to use different overlapping methods. This is the </a:t>
            </a:r>
            <a:r>
              <a:rPr kumimoji="1" lang="en-US" altLang="zh-CN" dirty="0" smtClean="0">
                <a:solidFill>
                  <a:srgbClr val="FF0000"/>
                </a:solidFill>
              </a:rPr>
              <a:t>cosmic distance ladder</a:t>
            </a:r>
            <a:r>
              <a:rPr kumimoji="1" lang="en-US" altLang="zh-CN" dirty="0" smtClean="0"/>
              <a:t>.</a:t>
            </a:r>
            <a:endParaRPr kumimoji="1" lang="zh-CN" altLang="en-US" dirty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87081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71619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月</a:t>
            </a:r>
            <a:r>
              <a:rPr kumimoji="1" lang="zh-CN" altLang="en-US" b="1" dirty="0"/>
              <a:t>地</a:t>
            </a:r>
            <a:r>
              <a:rPr kumimoji="1" lang="zh-CN" altLang="en-US" b="1" dirty="0" smtClean="0"/>
              <a:t>距离？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日地距离？</a:t>
            </a:r>
            <a:endParaRPr kumimoji="1" lang="en-US" altLang="zh-CN" b="1" dirty="0" smtClean="0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22061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地球的半径（</a:t>
            </a:r>
            <a:r>
              <a:rPr kumimoji="1" lang="en-US" altLang="zh-CN" b="1" u="sng" dirty="0" smtClean="0">
                <a:solidFill>
                  <a:srgbClr val="FF0000"/>
                </a:solidFill>
              </a:rPr>
              <a:t>1</a:t>
            </a:r>
            <a:r>
              <a:rPr kumimoji="1" lang="en-US" altLang="zh-CN" b="1" u="sng" baseline="30000" dirty="0" smtClean="0">
                <a:solidFill>
                  <a:srgbClr val="FF0000"/>
                </a:solidFill>
              </a:rPr>
              <a:t>st</a:t>
            </a:r>
            <a:r>
              <a:rPr kumimoji="1" lang="en-US" altLang="zh-CN" b="1" u="sng" dirty="0" smtClean="0">
                <a:solidFill>
                  <a:srgbClr val="FF0000"/>
                </a:solidFill>
              </a:rPr>
              <a:t>: 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地球的形状</a:t>
            </a:r>
            <a:r>
              <a:rPr kumimoji="1" lang="zh-CN" altLang="en-US" b="1" dirty="0" smtClean="0"/>
              <a:t>）？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月</a:t>
            </a:r>
            <a:r>
              <a:rPr kumimoji="1" lang="zh-CN" altLang="en-US" b="1" dirty="0"/>
              <a:t>地</a:t>
            </a:r>
            <a:r>
              <a:rPr kumimoji="1" lang="zh-CN" altLang="en-US" b="1" dirty="0" smtClean="0"/>
              <a:t>距离？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日地距离？</a:t>
            </a:r>
            <a:endParaRPr kumimoji="1" lang="en-US" altLang="zh-CN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266756" y="5740896"/>
            <a:ext cx="12077644" cy="286155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通过月亮的形状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观察远去的轮船（海上）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不同地方的星空</a:t>
            </a:r>
            <a:endParaRPr kumimoji="1" lang="en-US" altLang="zh-CN" b="1" dirty="0" smtClean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8344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地球的半径（</a:t>
            </a:r>
            <a:r>
              <a:rPr kumimoji="1" lang="en-US" altLang="zh-CN" b="1" u="sng" dirty="0" smtClean="0">
                <a:solidFill>
                  <a:srgbClr val="FF0000"/>
                </a:solidFill>
              </a:rPr>
              <a:t>2</a:t>
            </a:r>
            <a:r>
              <a:rPr kumimoji="1" lang="en-US" altLang="zh-CN" b="1" u="sng" baseline="30000" dirty="0" smtClean="0">
                <a:solidFill>
                  <a:srgbClr val="FF0000"/>
                </a:solidFill>
              </a:rPr>
              <a:t>nd</a:t>
            </a:r>
            <a:r>
              <a:rPr kumimoji="1" lang="en-US" altLang="zh-CN" b="1" u="sng" dirty="0" smtClean="0">
                <a:solidFill>
                  <a:srgbClr val="FF0000"/>
                </a:solidFill>
              </a:rPr>
              <a:t>: 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地球半径的测量</a:t>
            </a:r>
            <a:r>
              <a:rPr kumimoji="1" lang="zh-CN" altLang="en-US" b="1" dirty="0" smtClean="0"/>
              <a:t>）？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月</a:t>
            </a:r>
            <a:r>
              <a:rPr kumimoji="1" lang="zh-CN" altLang="en-US" b="1" dirty="0"/>
              <a:t>地</a:t>
            </a:r>
            <a:r>
              <a:rPr kumimoji="1" lang="zh-CN" altLang="en-US" b="1" dirty="0" smtClean="0"/>
              <a:t>距离？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日地距离？</a:t>
            </a:r>
            <a:endParaRPr kumimoji="1" lang="en-US" altLang="zh-CN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266756" y="5740896"/>
            <a:ext cx="12077644" cy="87004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通过几何的办法</a:t>
            </a:r>
            <a:endParaRPr kumimoji="1" lang="en-US" altLang="zh-CN" b="1" dirty="0" smtClean="0"/>
          </a:p>
        </p:txBody>
      </p:sp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47429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6" y="3004592"/>
            <a:ext cx="8869804" cy="591089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92" y="3260328"/>
            <a:ext cx="2794000" cy="2768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66696" y="6578853"/>
            <a:ext cx="3672408" cy="1466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/>
              <a:t>Eratosthenes </a:t>
            </a:r>
            <a:r>
              <a:rPr kumimoji="1" lang="en-US" altLang="zh-CN" sz="2400" b="1" dirty="0" smtClean="0"/>
              <a:t>(276-194 BC)</a:t>
            </a:r>
          </a:p>
          <a:p>
            <a:endParaRPr kumimoji="1" lang="en-US" altLang="zh-CN" sz="2400" b="1" dirty="0"/>
          </a:p>
          <a:p>
            <a:r>
              <a:rPr kumimoji="1" lang="zh-CN" altLang="en-US" sz="2400" b="1" dirty="0" smtClean="0"/>
              <a:t>古希腊学者埃拉托色尼，曾任亚历山大图书馆馆长</a:t>
            </a:r>
            <a:endParaRPr kumimoji="1" lang="zh-CN" altLang="en-US" sz="2400" b="1" dirty="0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25530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Outline (</a:t>
            </a:r>
            <a:r>
              <a:rPr lang="zh-CN" alt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课程设计</a:t>
            </a:r>
            <a:r>
              <a:rPr lang="en-US" sz="5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)</a:t>
            </a:r>
            <a:endParaRPr lang="en-US" sz="5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20416"/>
            <a:ext cx="6584404" cy="795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0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040" y="3580656"/>
            <a:ext cx="8496944" cy="55833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6756" y="5834642"/>
            <a:ext cx="385938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Aristarchus</a:t>
            </a:r>
          </a:p>
          <a:p>
            <a:r>
              <a:rPr kumimoji="1" lang="zh-CN" altLang="en-US" sz="2800" dirty="0"/>
              <a:t>阿利斯塔</a:t>
            </a:r>
            <a:r>
              <a:rPr kumimoji="1" lang="zh-CN" altLang="en-US" sz="2800" dirty="0" smtClean="0"/>
              <a:t>克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(315 BC </a:t>
            </a:r>
            <a:r>
              <a:rPr kumimoji="1" lang="mr-IN" altLang="zh-CN" sz="2800" dirty="0" smtClean="0"/>
              <a:t>–</a:t>
            </a:r>
            <a:r>
              <a:rPr kumimoji="1" lang="en-US" altLang="zh-CN" sz="2800" dirty="0" smtClean="0"/>
              <a:t> 230 BC)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91798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56" y="5834642"/>
            <a:ext cx="385938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Aristarchus</a:t>
            </a:r>
          </a:p>
          <a:p>
            <a:r>
              <a:rPr kumimoji="1" lang="zh-CN" altLang="en-US" sz="2800" dirty="0"/>
              <a:t>阿利斯塔</a:t>
            </a:r>
            <a:r>
              <a:rPr kumimoji="1" lang="zh-CN" altLang="en-US" sz="2800" dirty="0" smtClean="0"/>
              <a:t>克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(315 BC </a:t>
            </a:r>
            <a:r>
              <a:rPr kumimoji="1" lang="mr-IN" altLang="zh-CN" sz="2800" dirty="0" smtClean="0"/>
              <a:t>–</a:t>
            </a:r>
            <a:r>
              <a:rPr kumimoji="1" lang="en-US" altLang="zh-CN" sz="2800" dirty="0" smtClean="0"/>
              <a:t> 230 BC)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64" y="3739453"/>
            <a:ext cx="9217008" cy="569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8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56" y="5834642"/>
            <a:ext cx="385938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Aristarchus</a:t>
            </a:r>
          </a:p>
          <a:p>
            <a:r>
              <a:rPr kumimoji="1" lang="zh-CN" altLang="en-US" sz="2800" dirty="0"/>
              <a:t>阿利斯塔</a:t>
            </a:r>
            <a:r>
              <a:rPr kumimoji="1" lang="zh-CN" altLang="en-US" sz="2800" dirty="0" smtClean="0"/>
              <a:t>克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(315 BC </a:t>
            </a:r>
            <a:r>
              <a:rPr kumimoji="1" lang="mr-IN" altLang="zh-CN" sz="2800" dirty="0" smtClean="0"/>
              <a:t>–</a:t>
            </a:r>
            <a:r>
              <a:rPr kumimoji="1" lang="en-US" altLang="zh-CN" sz="2800" dirty="0" smtClean="0"/>
              <a:t> 230 BC)</a:t>
            </a:r>
            <a:endParaRPr kumimoji="1" lang="zh-CN" altLang="en-US" sz="2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64" y="5578114"/>
            <a:ext cx="92964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56" y="5834642"/>
            <a:ext cx="385938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Aristarchus</a:t>
            </a:r>
          </a:p>
          <a:p>
            <a:r>
              <a:rPr kumimoji="1" lang="zh-CN" altLang="en-US" sz="2800" dirty="0"/>
              <a:t>阿利斯塔</a:t>
            </a:r>
            <a:r>
              <a:rPr kumimoji="1" lang="zh-CN" altLang="en-US" sz="2800" dirty="0" smtClean="0"/>
              <a:t>克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(315 BC </a:t>
            </a:r>
            <a:r>
              <a:rPr kumimoji="1" lang="mr-IN" altLang="zh-CN" sz="2800" dirty="0" smtClean="0"/>
              <a:t>–</a:t>
            </a:r>
            <a:r>
              <a:rPr kumimoji="1" lang="en-US" altLang="zh-CN" sz="2800" dirty="0" smtClean="0"/>
              <a:t> 230 BC)</a:t>
            </a:r>
            <a:endParaRPr kumimoji="1" lang="zh-CN" altLang="en-US" sz="28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15" y="5380856"/>
            <a:ext cx="753107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26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6756" y="5834642"/>
            <a:ext cx="3859380" cy="1723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Aristarchus</a:t>
            </a:r>
          </a:p>
          <a:p>
            <a:r>
              <a:rPr kumimoji="1" lang="zh-CN" altLang="en-US" sz="2800" dirty="0"/>
              <a:t>阿利斯塔</a:t>
            </a:r>
            <a:r>
              <a:rPr kumimoji="1" lang="zh-CN" altLang="en-US" sz="2800" dirty="0" smtClean="0"/>
              <a:t>克</a:t>
            </a:r>
            <a:endParaRPr kumimoji="1" lang="en-US" altLang="zh-CN" sz="2800" dirty="0" smtClean="0"/>
          </a:p>
          <a:p>
            <a:endParaRPr kumimoji="1" lang="en-US" altLang="zh-CN" sz="2800" dirty="0"/>
          </a:p>
          <a:p>
            <a:r>
              <a:rPr kumimoji="1" lang="en-US" altLang="zh-CN" sz="2800" dirty="0" smtClean="0"/>
              <a:t>(315 BC </a:t>
            </a:r>
            <a:r>
              <a:rPr kumimoji="1" lang="mr-IN" altLang="zh-CN" sz="2800" dirty="0" smtClean="0"/>
              <a:t>–</a:t>
            </a:r>
            <a:r>
              <a:rPr kumimoji="1" lang="en-US" altLang="zh-CN" sz="2800" dirty="0" smtClean="0"/>
              <a:t> 230 BC)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2331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endParaRPr kumimoji="1" lang="en-US" altLang="zh-CN" b="1" dirty="0" smtClean="0"/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月</a:t>
            </a:r>
            <a:r>
              <a:rPr kumimoji="1" lang="zh-CN" altLang="en-US" b="1" u="sng" dirty="0">
                <a:solidFill>
                  <a:srgbClr val="FF0000"/>
                </a:solidFill>
              </a:rPr>
              <a:t>地</a:t>
            </a:r>
            <a:r>
              <a:rPr kumimoji="1" lang="zh-CN" altLang="en-US" b="1" u="sng" dirty="0" smtClean="0">
                <a:solidFill>
                  <a:srgbClr val="FF0000"/>
                </a:solidFill>
              </a:rPr>
              <a:t>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u="sng" dirty="0" smtClean="0">
                <a:solidFill>
                  <a:srgbClr val="FF0000"/>
                </a:solidFill>
              </a:rPr>
              <a:t>日地距离？</a:t>
            </a:r>
            <a:endParaRPr kumimoji="1" lang="en-US" altLang="zh-CN" b="1" u="sng" dirty="0" smtClean="0">
              <a:solidFill>
                <a:srgbClr val="FF0000"/>
              </a:solidFill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16" y="4300736"/>
            <a:ext cx="9505056" cy="51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20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r>
              <a:rPr kumimoji="1" lang="en-US" altLang="zh-CN" b="1" dirty="0"/>
              <a:t>(equatorial radius: 6378 km; polar </a:t>
            </a:r>
            <a:r>
              <a:rPr kumimoji="1" lang="en-US" altLang="zh-CN" b="1" dirty="0" smtClean="0"/>
              <a:t>radius: 6357 km)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>
                <a:solidFill>
                  <a:schemeClr val="tx1"/>
                </a:solidFill>
              </a:rPr>
              <a:t>月</a:t>
            </a:r>
            <a:r>
              <a:rPr kumimoji="1" lang="zh-CN" altLang="en-US" b="1" dirty="0">
                <a:solidFill>
                  <a:schemeClr val="tx1"/>
                </a:solidFill>
              </a:rPr>
              <a:t>地</a:t>
            </a:r>
            <a:r>
              <a:rPr kumimoji="1" lang="zh-CN" altLang="en-US" b="1" dirty="0" smtClean="0">
                <a:solidFill>
                  <a:schemeClr val="tx1"/>
                </a:solidFill>
              </a:rPr>
              <a:t>距离？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(384402 km)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>
                <a:solidFill>
                  <a:schemeClr val="tx1"/>
                </a:solidFill>
              </a:rPr>
              <a:t>日地距离？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(AU = 1.49*10</a:t>
            </a:r>
            <a:r>
              <a:rPr kumimoji="1" lang="en-US" altLang="zh-CN" b="1" baseline="30000" dirty="0">
                <a:solidFill>
                  <a:schemeClr val="tx1"/>
                </a:solidFill>
              </a:rPr>
              <a:t>8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 km)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78" y="3577601"/>
            <a:ext cx="10058400" cy="601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08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第一阶梯：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太阳系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6756" y="2356520"/>
            <a:ext cx="12077644" cy="28615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/>
              <a:t>地球的半径？</a:t>
            </a:r>
            <a:r>
              <a:rPr kumimoji="1" lang="en-US" altLang="zh-CN" b="1" dirty="0"/>
              <a:t>(equatorial radius: 6378 km; polar </a:t>
            </a:r>
            <a:r>
              <a:rPr kumimoji="1" lang="en-US" altLang="zh-CN" b="1" dirty="0" smtClean="0"/>
              <a:t>radius: 6357 km)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>
                <a:solidFill>
                  <a:schemeClr val="tx1"/>
                </a:solidFill>
              </a:rPr>
              <a:t>月</a:t>
            </a:r>
            <a:r>
              <a:rPr kumimoji="1" lang="zh-CN" altLang="en-US" b="1" dirty="0">
                <a:solidFill>
                  <a:schemeClr val="tx1"/>
                </a:solidFill>
              </a:rPr>
              <a:t>地</a:t>
            </a:r>
            <a:r>
              <a:rPr kumimoji="1" lang="zh-CN" altLang="en-US" b="1" dirty="0" smtClean="0">
                <a:solidFill>
                  <a:schemeClr val="tx1"/>
                </a:solidFill>
              </a:rPr>
              <a:t>距离？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(384402 km)</a:t>
            </a:r>
          </a:p>
          <a:p>
            <a:pPr marL="457200" indent="-457200">
              <a:lnSpc>
                <a:spcPct val="200000"/>
              </a:lnSpc>
              <a:buFont typeface="Arial" charset="0"/>
              <a:buChar char="•"/>
            </a:pPr>
            <a:r>
              <a:rPr kumimoji="1" lang="zh-CN" altLang="en-US" b="1" dirty="0" smtClean="0">
                <a:solidFill>
                  <a:schemeClr val="tx1"/>
                </a:solidFill>
              </a:rPr>
              <a:t>日地距离？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(AU = 1.49*10</a:t>
            </a:r>
            <a:r>
              <a:rPr kumimoji="1" lang="en-US" altLang="zh-CN" b="1" baseline="30000" dirty="0">
                <a:solidFill>
                  <a:schemeClr val="tx1"/>
                </a:solidFill>
              </a:rPr>
              <a:t>8</a:t>
            </a:r>
            <a:r>
              <a:rPr kumimoji="1" lang="en-US" altLang="zh-CN" b="1" dirty="0" smtClean="0">
                <a:solidFill>
                  <a:schemeClr val="tx1"/>
                </a:solidFill>
              </a:rPr>
              <a:t> km)</a:t>
            </a: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78" y="3577601"/>
            <a:ext cx="10058400" cy="60172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26" y="1204392"/>
            <a:ext cx="8096448" cy="82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5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第二阶梯：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临近恒星（三角视差）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图片 5" descr="屏幕快照 2017-12-14 上午10.1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077"/>
            <a:ext cx="13004800" cy="7004227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674382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第二阶梯：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临近恒星（三角视差）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图片 5" descr="屏幕快照 2017-12-14 上午10.13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077"/>
            <a:ext cx="13004800" cy="7004227"/>
          </a:xfrm>
          <a:prstGeom prst="rect">
            <a:avLst/>
          </a:prstGeom>
        </p:spPr>
      </p:pic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53671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645839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6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fundamental properties of the star </a:t>
            </a:r>
            <a:endParaRPr lang="en-US" sz="46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恒星的基本物理性质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5736" y="2429450"/>
            <a:ext cx="5976664" cy="6623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Physical stellar properties:</a:t>
            </a:r>
          </a:p>
          <a:p>
            <a:endParaRPr kumimoji="1" lang="en-US" altLang="zh-CN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Distance </a:t>
            </a:r>
            <a:r>
              <a:rPr kumimoji="1" lang="en-US" altLang="zh-CN" b="1" i="1" dirty="0" smtClean="0"/>
              <a:t>d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Luminosity </a:t>
            </a:r>
            <a:r>
              <a:rPr kumimoji="1" lang="en-US" altLang="zh-CN" b="1" i="1" dirty="0" smtClean="0"/>
              <a:t>L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Effective temperature </a:t>
            </a:r>
            <a:r>
              <a:rPr kumimoji="1" lang="en-US" altLang="zh-CN" b="1" i="1" dirty="0" err="1" smtClean="0"/>
              <a:t>T</a:t>
            </a:r>
            <a:r>
              <a:rPr kumimoji="1" lang="en-US" altLang="zh-CN" b="1" baseline="-25000" dirty="0" err="1" smtClean="0"/>
              <a:t>eff</a:t>
            </a:r>
            <a:endParaRPr kumimoji="1" lang="en-US" altLang="zh-CN" b="1" baseline="-25000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Radius </a:t>
            </a:r>
            <a:r>
              <a:rPr kumimoji="1" lang="en-US" altLang="zh-CN" b="1" i="1" dirty="0" smtClean="0"/>
              <a:t>R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Mass </a:t>
            </a:r>
            <a:r>
              <a:rPr kumimoji="1" lang="en-US" altLang="zh-CN" b="1" i="1" dirty="0" smtClean="0"/>
              <a:t>M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Age </a:t>
            </a:r>
            <a:r>
              <a:rPr kumimoji="1" lang="en-US" altLang="zh-CN" b="1" i="1" dirty="0" smtClean="0"/>
              <a:t>t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Chemical composition </a:t>
            </a:r>
            <a:r>
              <a:rPr kumimoji="1" lang="en-US" altLang="zh-CN" b="1" i="1" dirty="0" smtClean="0"/>
              <a:t>X</a:t>
            </a:r>
            <a:r>
              <a:rPr kumimoji="1" lang="en-US" altLang="zh-CN" b="1" i="1" baseline="-25000" dirty="0" smtClean="0"/>
              <a:t>i</a:t>
            </a:r>
            <a:endParaRPr kumimoji="1" lang="zh-CN" altLang="en-US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535999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第三阶梯：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主序星拟合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图片 4" descr="HR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88" y="1994486"/>
            <a:ext cx="6812880" cy="7759113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0741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第三阶梯：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主序星拟合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图片 5" descr="handc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" y="3364632"/>
            <a:ext cx="6489700" cy="4533900"/>
          </a:xfrm>
          <a:prstGeom prst="rect">
            <a:avLst/>
          </a:prstGeom>
        </p:spPr>
      </p:pic>
      <p:pic>
        <p:nvPicPr>
          <p:cNvPr id="7" name="图片 6" descr="openclust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12" y="2525216"/>
            <a:ext cx="6096000" cy="6096000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7456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第三阶梯：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主序星拟合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8" name="图片 7" descr="m1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4" y="3278088"/>
            <a:ext cx="4610100" cy="4191000"/>
          </a:xfrm>
          <a:prstGeom prst="rect">
            <a:avLst/>
          </a:prstGeom>
        </p:spPr>
      </p:pic>
      <p:pic>
        <p:nvPicPr>
          <p:cNvPr id="9" name="图片 8" descr="m15c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60" y="2626444"/>
            <a:ext cx="5905500" cy="5346700"/>
          </a:xfrm>
          <a:prstGeom prst="rect">
            <a:avLst/>
          </a:prstGeom>
        </p:spPr>
      </p:pic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7639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第三阶梯：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主序星拟合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图片 5" descr="zam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12" y="2347304"/>
            <a:ext cx="8424936" cy="6633952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78590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第四阶梯：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造父变星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图片 4" descr="h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2088232"/>
            <a:ext cx="6471636" cy="739708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 bwMode="auto">
          <a:xfrm>
            <a:off x="8230592" y="3364632"/>
            <a:ext cx="2016224" cy="1080120"/>
          </a:xfrm>
          <a:prstGeom prst="ellipse">
            <a:avLst/>
          </a:prstGeom>
          <a:solidFill>
            <a:srgbClr val="FF0000">
              <a:alpha val="27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pic>
        <p:nvPicPr>
          <p:cNvPr id="8" name="图片 7" descr="plrelnceph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1982"/>
            <a:ext cx="5926336" cy="4494469"/>
          </a:xfrm>
          <a:prstGeom prst="rect">
            <a:avLst/>
          </a:prstGeom>
        </p:spPr>
      </p:pic>
      <p:pic>
        <p:nvPicPr>
          <p:cNvPr id="9" name="图片 8" descr="delta_cep_lc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24" y="6731301"/>
            <a:ext cx="4104456" cy="2826019"/>
          </a:xfrm>
          <a:prstGeom prst="rect">
            <a:avLst/>
          </a:prstGeom>
        </p:spPr>
      </p:pic>
      <p:pic>
        <p:nvPicPr>
          <p:cNvPr id="10" name="图片 9" descr="edhubhook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0" y="6604992"/>
            <a:ext cx="2160240" cy="302433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382720" y="7806117"/>
            <a:ext cx="2016224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FFFF"/>
                </a:solidFill>
              </a:rPr>
              <a:t>RS </a:t>
            </a:r>
            <a:r>
              <a:rPr kumimoji="1" lang="en-US" altLang="zh-CN" dirty="0" err="1">
                <a:solidFill>
                  <a:srgbClr val="FFFFFF"/>
                </a:solidFill>
              </a:rPr>
              <a:t>Puppis</a:t>
            </a:r>
            <a:r>
              <a:rPr kumimoji="1" lang="en-US" altLang="zh-CN" dirty="0">
                <a:solidFill>
                  <a:srgbClr val="FFFFFF"/>
                </a:solidFill>
              </a:rPr>
              <a:t> </a:t>
            </a:r>
            <a:endParaRPr kumimoji="1" lang="zh-CN" altLang="en-US" dirty="0">
              <a:solidFill>
                <a:srgbClr val="FFFFFF"/>
              </a:solidFill>
            </a:endParaRPr>
          </a:p>
        </p:txBody>
      </p:sp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36144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第四阶梯：</a:t>
            </a:r>
            <a:r>
              <a:rPr kumimoji="1" lang="en-US" altLang="zh-CN" sz="3600" b="1" u="sng" dirty="0" smtClean="0">
                <a:solidFill>
                  <a:srgbClr val="FF0000"/>
                </a:solidFill>
              </a:rPr>
              <a:t>Tully-Fischer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3600" b="1" u="sng" dirty="0" smtClean="0">
                <a:solidFill>
                  <a:srgbClr val="FF0000"/>
                </a:solidFill>
              </a:rPr>
              <a:t>relation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12" name="图片 11" descr="OffsetT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44" y="2356520"/>
            <a:ext cx="8910990" cy="6480720"/>
          </a:xfrm>
          <a:prstGeom prst="rect">
            <a:avLst/>
          </a:prstGeom>
        </p:spPr>
      </p:pic>
      <p:sp>
        <p:nvSpPr>
          <p:cNvPr id="14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9666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第五阶梯：</a:t>
            </a:r>
            <a:r>
              <a:rPr kumimoji="1" lang="en-US" altLang="zh-CN" sz="3600" b="1" u="sng" dirty="0" err="1" smtClean="0">
                <a:solidFill>
                  <a:srgbClr val="FF0000"/>
                </a:solidFill>
              </a:rPr>
              <a:t>Ia</a:t>
            </a:r>
            <a:r>
              <a:rPr kumimoji="1" lang="zh-CN" altLang="en-US" sz="3600" b="1" u="sng" dirty="0" smtClean="0">
                <a:solidFill>
                  <a:srgbClr val="FF0000"/>
                </a:solidFill>
              </a:rPr>
              <a:t>型超新星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5" name="图片 4" descr="figure12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7"/>
          <a:stretch/>
        </p:blipFill>
        <p:spPr>
          <a:xfrm>
            <a:off x="135756" y="3100288"/>
            <a:ext cx="6870700" cy="4368800"/>
          </a:xfrm>
          <a:prstGeom prst="rect">
            <a:avLst/>
          </a:prstGeom>
        </p:spPr>
      </p:pic>
      <p:pic>
        <p:nvPicPr>
          <p:cNvPr id="6" name="Picture 3" descr="屏幕快照 2011-12-04 下午06.32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63" y="1815861"/>
            <a:ext cx="5976941" cy="6949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19146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9712" y="1388940"/>
            <a:ext cx="756084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更多阅读：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  <p:pic>
        <p:nvPicPr>
          <p:cNvPr id="7" name="Picture 4" descr="ladde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1225933"/>
            <a:ext cx="6192688" cy="8763435"/>
          </a:xfrm>
          <a:prstGeom prst="rect">
            <a:avLst/>
          </a:prstGeom>
        </p:spPr>
      </p:pic>
      <p:pic>
        <p:nvPicPr>
          <p:cNvPr id="8" name="图片 7" descr="EHEP0022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688">
            <a:off x="987163" y="2264670"/>
            <a:ext cx="4734037" cy="703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01376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25736" y="1852464"/>
            <a:ext cx="11593288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i="1" dirty="0"/>
              <a:t>2010 Einstein Lecture: "The Cosmic Distance Ladder," by Terence Tao</a:t>
            </a:r>
            <a:endParaRPr kumimoji="1" lang="zh-CN" altLang="en-US" b="1" i="1" dirty="0"/>
          </a:p>
        </p:txBody>
      </p:sp>
      <p:pic>
        <p:nvPicPr>
          <p:cNvPr id="8" name="图片 7" descr="陶哲轩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59" y="3076600"/>
            <a:ext cx="4718889" cy="482453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854328" y="3725821"/>
            <a:ext cx="6048672" cy="3526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b="1" i="1" dirty="0">
                <a:latin typeface="Kaiti SC Regular"/>
                <a:cs typeface="Kaiti SC Regular"/>
              </a:rPr>
              <a:t>陶哲轩，男，</a:t>
            </a:r>
            <a:r>
              <a:rPr kumimoji="1" lang="en-US" altLang="zh-CN" b="1" i="1" dirty="0">
                <a:latin typeface="Kaiti SC Regular"/>
                <a:cs typeface="Kaiti SC Regular"/>
              </a:rPr>
              <a:t>1975</a:t>
            </a:r>
            <a:r>
              <a:rPr kumimoji="1" lang="zh-CN" altLang="en-US" b="1" i="1" dirty="0">
                <a:latin typeface="Kaiti SC Regular"/>
                <a:cs typeface="Kaiti SC Regular"/>
              </a:rPr>
              <a:t>年</a:t>
            </a:r>
            <a:r>
              <a:rPr kumimoji="1" lang="en-US" altLang="zh-CN" b="1" i="1" dirty="0">
                <a:latin typeface="Kaiti SC Regular"/>
                <a:cs typeface="Kaiti SC Regular"/>
              </a:rPr>
              <a:t>7</a:t>
            </a:r>
            <a:r>
              <a:rPr kumimoji="1" lang="zh-CN" altLang="en-US" b="1" i="1" dirty="0">
                <a:latin typeface="Kaiti SC Regular"/>
                <a:cs typeface="Kaiti SC Regular"/>
              </a:rPr>
              <a:t>月</a:t>
            </a:r>
            <a:r>
              <a:rPr kumimoji="1" lang="en-US" altLang="zh-CN" b="1" i="1" dirty="0">
                <a:latin typeface="Kaiti SC Regular"/>
                <a:cs typeface="Kaiti SC Regular"/>
              </a:rPr>
              <a:t>17</a:t>
            </a:r>
            <a:r>
              <a:rPr kumimoji="1" lang="zh-CN" altLang="en-US" b="1" i="1" dirty="0">
                <a:latin typeface="Kaiti SC Regular"/>
                <a:cs typeface="Kaiti SC Regular"/>
              </a:rPr>
              <a:t>日出生于澳大利亚阿德莱德，华裔数学家，任教于美国加州大学洛杉矶分校（</a:t>
            </a:r>
            <a:r>
              <a:rPr kumimoji="1" lang="en-US" altLang="zh-CN" b="1" i="1" dirty="0">
                <a:latin typeface="Kaiti SC Regular"/>
                <a:cs typeface="Kaiti SC Regular"/>
              </a:rPr>
              <a:t>UCLA</a:t>
            </a:r>
            <a:r>
              <a:rPr kumimoji="1" lang="zh-CN" altLang="en-US" b="1" i="1" dirty="0">
                <a:latin typeface="Kaiti SC Regular"/>
                <a:cs typeface="Kaiti SC Regular"/>
              </a:rPr>
              <a:t>）数学系</a:t>
            </a:r>
            <a:r>
              <a:rPr kumimoji="1" lang="zh-CN" altLang="en-US" b="1" i="1" dirty="0" smtClean="0">
                <a:latin typeface="Kaiti SC Regular"/>
                <a:cs typeface="Kaiti SC Regular"/>
              </a:rPr>
              <a:t>。</a:t>
            </a:r>
            <a:endParaRPr kumimoji="1" lang="en-US" altLang="zh-CN" b="1" i="1" dirty="0" smtClean="0">
              <a:latin typeface="Kaiti SC Regular"/>
              <a:cs typeface="Kaiti SC Regular"/>
            </a:endParaRPr>
          </a:p>
          <a:p>
            <a:endParaRPr kumimoji="1" lang="zh-CN" altLang="en-US" b="1" i="1" dirty="0">
              <a:latin typeface="Kaiti SC Regular"/>
              <a:cs typeface="Kaiti SC Regular"/>
            </a:endParaRPr>
          </a:p>
          <a:p>
            <a:r>
              <a:rPr kumimoji="1" lang="zh-CN" altLang="en-US" b="1" i="1" dirty="0">
                <a:latin typeface="Kaiti SC Regular"/>
                <a:cs typeface="Kaiti SC Regular"/>
              </a:rPr>
              <a:t>陶哲轩是赢得菲尔兹奖的第一位澳大利亚人，也是继</a:t>
            </a:r>
            <a:r>
              <a:rPr kumimoji="1" lang="en-US" altLang="zh-CN" b="1" i="1" dirty="0">
                <a:latin typeface="Kaiti SC Regular"/>
                <a:cs typeface="Kaiti SC Regular"/>
              </a:rPr>
              <a:t>1982</a:t>
            </a:r>
            <a:r>
              <a:rPr kumimoji="1" lang="zh-CN" altLang="en-US" b="1" i="1" dirty="0">
                <a:latin typeface="Kaiti SC Regular"/>
                <a:cs typeface="Kaiti SC Regular"/>
              </a:rPr>
              <a:t>年丘成桐之后获此殊荣</a:t>
            </a:r>
            <a:r>
              <a:rPr kumimoji="1" lang="zh-CN" altLang="en-US" b="1" i="1" dirty="0" smtClean="0">
                <a:latin typeface="Kaiti SC Regular"/>
                <a:cs typeface="Kaiti SC Regular"/>
              </a:rPr>
              <a:t>的第二位华人</a:t>
            </a:r>
            <a:r>
              <a:rPr kumimoji="1" lang="zh-CN" altLang="en-US" b="1" i="1" dirty="0" smtClean="0">
                <a:latin typeface="Kaiti SC Regular"/>
                <a:cs typeface="Kaiti SC Regular"/>
              </a:rPr>
              <a:t>。</a:t>
            </a:r>
            <a:endParaRPr kumimoji="1" lang="en-US" altLang="zh-CN" b="1" i="1" dirty="0" smtClean="0">
              <a:latin typeface="Kaiti SC Regular"/>
              <a:cs typeface="Kaiti SC Regular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distances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9712" y="1388940"/>
            <a:ext cx="7560840" cy="550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0070C0"/>
                </a:solidFill>
              </a:rPr>
              <a:t>更多阅读：</a:t>
            </a:r>
            <a:endParaRPr kumimoji="1" lang="zh-CN" alt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4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Luminosity</a:t>
            </a:r>
            <a:endParaRPr kumimoji="1" lang="zh-CN" altLang="en-US" sz="3600" b="1" u="sng" dirty="0"/>
          </a:p>
        </p:txBody>
      </p:sp>
      <p:sp>
        <p:nvSpPr>
          <p:cNvPr id="4" name="文本框 3"/>
          <p:cNvSpPr txBox="1"/>
          <p:nvPr/>
        </p:nvSpPr>
        <p:spPr>
          <a:xfrm>
            <a:off x="288032" y="2644552"/>
            <a:ext cx="6214368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b="1" dirty="0" smtClean="0"/>
              <a:t>Measure flux or magnitude (</a:t>
            </a:r>
            <a:r>
              <a:rPr kumimoji="1" lang="en-US" altLang="zh-CN" b="1" i="1" dirty="0" smtClean="0"/>
              <a:t>f</a:t>
            </a:r>
            <a:r>
              <a:rPr kumimoji="1" lang="en-US" altLang="zh-CN" b="1" dirty="0" smtClean="0"/>
              <a:t>) </a:t>
            </a:r>
          </a:p>
          <a:p>
            <a:r>
              <a:rPr kumimoji="1" lang="en-US" altLang="zh-CN" b="1" dirty="0"/>
              <a:t> </a:t>
            </a:r>
            <a:r>
              <a:rPr kumimoji="1" lang="en-US" altLang="zh-CN" b="1" dirty="0" smtClean="0"/>
              <a:t>    </a:t>
            </a:r>
          </a:p>
          <a:p>
            <a:r>
              <a:rPr kumimoji="1" lang="en-US" altLang="zh-CN" b="1" dirty="0"/>
              <a:t> </a:t>
            </a:r>
            <a:r>
              <a:rPr kumimoji="1" lang="en-US" altLang="zh-CN" b="1" dirty="0" smtClean="0"/>
              <a:t>     Measure distance  (</a:t>
            </a:r>
            <a:r>
              <a:rPr kumimoji="1" lang="en-US" altLang="zh-CN" b="1" i="1" dirty="0" smtClean="0"/>
              <a:t>d</a:t>
            </a:r>
            <a:r>
              <a:rPr kumimoji="1" lang="en-US" altLang="zh-CN" b="1" dirty="0" smtClean="0"/>
              <a:t>)</a:t>
            </a:r>
          </a:p>
          <a:p>
            <a:endParaRPr kumimoji="1" lang="en-US" altLang="zh-CN" b="1" dirty="0"/>
          </a:p>
          <a:p>
            <a:endParaRPr kumimoji="1" lang="en-US" altLang="zh-CN" b="1" dirty="0" smtClean="0"/>
          </a:p>
          <a:p>
            <a:endParaRPr kumimoji="1" lang="en-US" altLang="zh-CN" b="1" dirty="0" smtClean="0"/>
          </a:p>
          <a:p>
            <a:r>
              <a:rPr kumimoji="1" lang="en-US" altLang="zh-CN" b="1" dirty="0" smtClean="0"/>
              <a:t>2. Measure spectrum</a:t>
            </a:r>
          </a:p>
          <a:p>
            <a:endParaRPr kumimoji="1" lang="en-US" altLang="zh-CN" b="1" dirty="0"/>
          </a:p>
          <a:p>
            <a:pPr lvl="1"/>
            <a:r>
              <a:rPr kumimoji="1" lang="en-US" altLang="zh-CN" b="1" dirty="0" smtClean="0"/>
              <a:t>line ratios and widths (i.e., compare the star to a star of identical spectrum that has a known L)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30592" y="2827764"/>
            <a:ext cx="4680520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b="1" i="1" dirty="0" smtClean="0"/>
              <a:t>M = m – 5log d -5</a:t>
            </a:r>
          </a:p>
          <a:p>
            <a:pPr>
              <a:lnSpc>
                <a:spcPct val="120000"/>
              </a:lnSpc>
            </a:pPr>
            <a:r>
              <a:rPr kumimoji="1" lang="en-US" altLang="zh-CN" b="1" i="1" dirty="0" smtClean="0"/>
              <a:t>L</a:t>
            </a:r>
            <a:r>
              <a:rPr kumimoji="1" lang="en-US" altLang="zh-CN" b="1" dirty="0" smtClean="0"/>
              <a:t> </a:t>
            </a:r>
            <a:r>
              <a:rPr kumimoji="1" lang="en-US" altLang="zh-CN" b="1" smtClean="0"/>
              <a:t>= 4π</a:t>
            </a:r>
            <a:r>
              <a:rPr kumimoji="1" lang="en-US" altLang="zh-CN" b="1" i="1" smtClean="0"/>
              <a:t>d</a:t>
            </a:r>
            <a:r>
              <a:rPr kumimoji="1" lang="en-US" altLang="zh-CN" b="1" baseline="30000" smtClean="0"/>
              <a:t>2</a:t>
            </a:r>
            <a:r>
              <a:rPr kumimoji="1" lang="en-US" altLang="zh-CN" b="1" i="1" smtClean="0"/>
              <a:t>Fbol</a:t>
            </a:r>
            <a:endParaRPr kumimoji="1" lang="zh-CN" altLang="en-US" b="1" i="1" dirty="0"/>
          </a:p>
        </p:txBody>
      </p:sp>
      <p:sp>
        <p:nvSpPr>
          <p:cNvPr id="10" name="右大括号 9"/>
          <p:cNvSpPr/>
          <p:nvPr/>
        </p:nvSpPr>
        <p:spPr bwMode="auto">
          <a:xfrm>
            <a:off x="6070352" y="2860576"/>
            <a:ext cx="1080120" cy="1368152"/>
          </a:xfrm>
          <a:prstGeom prst="rightBrac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1" name="右大括号 10"/>
          <p:cNvSpPr/>
          <p:nvPr/>
        </p:nvSpPr>
        <p:spPr bwMode="auto">
          <a:xfrm>
            <a:off x="6790432" y="5740896"/>
            <a:ext cx="1080120" cy="1368152"/>
          </a:xfrm>
          <a:prstGeom prst="rightBrac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74608" y="6028928"/>
            <a:ext cx="46805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b="1" i="1" dirty="0" err="1" smtClean="0"/>
              <a:t>T</a:t>
            </a:r>
            <a:r>
              <a:rPr kumimoji="1" lang="en-US" altLang="zh-CN" b="1" baseline="-25000" dirty="0" err="1" smtClean="0"/>
              <a:t>eff</a:t>
            </a:r>
            <a:r>
              <a:rPr kumimoji="1" lang="en-US" altLang="zh-CN" b="1" i="1" dirty="0" smtClean="0"/>
              <a:t>, L</a:t>
            </a:r>
            <a:endParaRPr kumimoji="1"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1402975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645839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46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fundamental properties of the star </a:t>
            </a:r>
            <a:endParaRPr lang="en-US" sz="46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恒星的基本物理性质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25736" y="2429450"/>
            <a:ext cx="5976664" cy="6623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Physical stellar properties:</a:t>
            </a:r>
          </a:p>
          <a:p>
            <a:endParaRPr kumimoji="1" lang="en-US" altLang="zh-CN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Distance </a:t>
            </a:r>
            <a:r>
              <a:rPr kumimoji="1" lang="en-US" altLang="zh-CN" b="1" i="1" dirty="0" smtClean="0"/>
              <a:t>d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Luminosity </a:t>
            </a:r>
            <a:r>
              <a:rPr kumimoji="1" lang="en-US" altLang="zh-CN" b="1" i="1" dirty="0" smtClean="0"/>
              <a:t>L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Effective temperature </a:t>
            </a:r>
            <a:r>
              <a:rPr kumimoji="1" lang="en-US" altLang="zh-CN" b="1" i="1" dirty="0" err="1" smtClean="0"/>
              <a:t>T</a:t>
            </a:r>
            <a:r>
              <a:rPr kumimoji="1" lang="en-US" altLang="zh-CN" b="1" baseline="-25000" dirty="0" err="1" smtClean="0"/>
              <a:t>eff</a:t>
            </a:r>
            <a:endParaRPr kumimoji="1" lang="en-US" altLang="zh-CN" b="1" baseline="-25000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Radius </a:t>
            </a:r>
            <a:r>
              <a:rPr kumimoji="1" lang="en-US" altLang="zh-CN" b="1" i="1" dirty="0" smtClean="0"/>
              <a:t>R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Mass </a:t>
            </a:r>
            <a:r>
              <a:rPr kumimoji="1" lang="en-US" altLang="zh-CN" b="1" i="1" dirty="0" smtClean="0"/>
              <a:t>M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Age </a:t>
            </a:r>
            <a:r>
              <a:rPr kumimoji="1" lang="en-US" altLang="zh-CN" b="1" i="1" dirty="0" smtClean="0"/>
              <a:t>t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Chemical composition </a:t>
            </a:r>
            <a:r>
              <a:rPr kumimoji="1" lang="en-US" altLang="zh-CN" b="1" i="1" dirty="0" smtClean="0"/>
              <a:t>X</a:t>
            </a:r>
            <a:r>
              <a:rPr kumimoji="1" lang="en-US" altLang="zh-CN" b="1" i="1" baseline="-25000" dirty="0" smtClean="0"/>
              <a:t>i</a:t>
            </a:r>
            <a:endParaRPr kumimoji="1" lang="zh-CN" altLang="en-US" b="1" i="1" baseline="-25000" dirty="0"/>
          </a:p>
        </p:txBody>
      </p:sp>
      <p:sp>
        <p:nvSpPr>
          <p:cNvPr id="4" name="文本框 3"/>
          <p:cNvSpPr txBox="1"/>
          <p:nvPr/>
        </p:nvSpPr>
        <p:spPr>
          <a:xfrm>
            <a:off x="7510512" y="2716560"/>
            <a:ext cx="5112568" cy="6051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Measurements:</a:t>
            </a:r>
          </a:p>
          <a:p>
            <a:endParaRPr kumimoji="1" lang="en-US" altLang="zh-CN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Position on sky</a:t>
            </a:r>
            <a:endParaRPr kumimoji="1" lang="en-US" altLang="zh-CN" b="1" i="1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Flux at different bands</a:t>
            </a:r>
            <a:endParaRPr kumimoji="1" lang="en-US" altLang="zh-CN" b="1" i="1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Spectrum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baseline="-25000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Interferometry 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Polarization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Time dependence of above</a:t>
            </a:r>
          </a:p>
          <a:p>
            <a:endParaRPr kumimoji="1" lang="en-US" altLang="zh-CN" b="1" i="1" dirty="0" smtClean="0"/>
          </a:p>
        </p:txBody>
      </p:sp>
      <p:sp>
        <p:nvSpPr>
          <p:cNvPr id="5" name="左箭头 4"/>
          <p:cNvSpPr/>
          <p:nvPr/>
        </p:nvSpPr>
        <p:spPr bwMode="auto">
          <a:xfrm>
            <a:off x="6574408" y="5380856"/>
            <a:ext cx="792088" cy="432048"/>
          </a:xfrm>
          <a:prstGeom prst="leftArrow">
            <a:avLst/>
          </a:prstGeom>
          <a:solidFill>
            <a:srgbClr val="CCF1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24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4" name="图片 3" descr="uvcat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314803"/>
            <a:ext cx="8850560" cy="6018381"/>
          </a:xfrm>
          <a:prstGeom prst="rect">
            <a:avLst/>
          </a:prstGeom>
        </p:spPr>
      </p:pic>
      <p:pic>
        <p:nvPicPr>
          <p:cNvPr id="11" name="图片 10" descr="屏幕快照 2017-12-14 下午12.23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1" y="2428528"/>
            <a:ext cx="2731161" cy="8640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98544" y="1887417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Rayleigh-Jeans law:</a:t>
            </a:r>
            <a:endParaRPr kumimoji="1" lang="zh-CN" altLang="en-US" sz="2600" b="1" u="sng" dirty="0"/>
          </a:p>
        </p:txBody>
      </p:sp>
      <p:pic>
        <p:nvPicPr>
          <p:cNvPr id="20" name="图片 19" descr="屏幕快照 2017-12-14 下午12.36.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16" y="8659688"/>
            <a:ext cx="22225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02600" y="8080105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Wien approximation:</a:t>
            </a:r>
            <a:endParaRPr kumimoji="1" lang="zh-CN" altLang="en-US" sz="2600" b="1" u="sng" dirty="0"/>
          </a:p>
        </p:txBody>
      </p:sp>
    </p:spTree>
    <p:extLst>
      <p:ext uri="{BB962C8B-B14F-4D97-AF65-F5344CB8AC3E}">
        <p14:creationId xmlns:p14="http://schemas.microsoft.com/office/powerpoint/2010/main" val="1358086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4" name="图片 3" descr="uvcat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314803"/>
            <a:ext cx="8850560" cy="6018381"/>
          </a:xfrm>
          <a:prstGeom prst="rect">
            <a:avLst/>
          </a:prstGeom>
        </p:spPr>
      </p:pic>
      <p:pic>
        <p:nvPicPr>
          <p:cNvPr id="10" name="图片 9" descr="屏幕快照 2017-12-14 下午12.23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5610076"/>
            <a:ext cx="2857500" cy="850900"/>
          </a:xfrm>
          <a:prstGeom prst="rect">
            <a:avLst/>
          </a:prstGeom>
        </p:spPr>
      </p:pic>
      <p:pic>
        <p:nvPicPr>
          <p:cNvPr id="11" name="图片 10" descr="屏幕快照 2017-12-14 下午12.23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1" y="2428528"/>
            <a:ext cx="2731161" cy="8640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98544" y="1887417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Rayleigh-Jeans law:</a:t>
            </a:r>
            <a:endParaRPr kumimoji="1" lang="zh-CN" altLang="en-US" sz="2600" b="1" u="sng" dirty="0"/>
          </a:p>
        </p:txBody>
      </p:sp>
      <p:sp>
        <p:nvSpPr>
          <p:cNvPr id="13" name="文本框 12"/>
          <p:cNvSpPr txBox="1"/>
          <p:nvPr/>
        </p:nvSpPr>
        <p:spPr>
          <a:xfrm>
            <a:off x="8086576" y="5092824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Planck law:</a:t>
            </a:r>
            <a:endParaRPr kumimoji="1" lang="zh-CN" altLang="en-US" sz="2600" b="1" u="sng" dirty="0"/>
          </a:p>
        </p:txBody>
      </p:sp>
      <p:pic>
        <p:nvPicPr>
          <p:cNvPr id="20" name="图片 19" descr="屏幕快照 2017-12-14 下午12.36.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16" y="8659688"/>
            <a:ext cx="22225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02600" y="8080105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Wien approximation:</a:t>
            </a:r>
            <a:endParaRPr kumimoji="1" lang="zh-CN" altLang="en-US" sz="2600" b="1" u="sng" dirty="0"/>
          </a:p>
        </p:txBody>
      </p:sp>
    </p:spTree>
    <p:extLst>
      <p:ext uri="{BB962C8B-B14F-4D97-AF65-F5344CB8AC3E}">
        <p14:creationId xmlns:p14="http://schemas.microsoft.com/office/powerpoint/2010/main" val="599604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4" name="图片 3" descr="uvcat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314803"/>
            <a:ext cx="8850560" cy="6018381"/>
          </a:xfrm>
          <a:prstGeom prst="rect">
            <a:avLst/>
          </a:prstGeom>
        </p:spPr>
      </p:pic>
      <p:pic>
        <p:nvPicPr>
          <p:cNvPr id="8" name="图片 7" descr="屏幕快照 2017-12-14 下午12.24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4445124"/>
            <a:ext cx="2159000" cy="647700"/>
          </a:xfrm>
          <a:prstGeom prst="rect">
            <a:avLst/>
          </a:prstGeom>
        </p:spPr>
      </p:pic>
      <p:pic>
        <p:nvPicPr>
          <p:cNvPr id="10" name="图片 9" descr="屏幕快照 2017-12-14 下午12.23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5610076"/>
            <a:ext cx="2857500" cy="850900"/>
          </a:xfrm>
          <a:prstGeom prst="rect">
            <a:avLst/>
          </a:prstGeom>
        </p:spPr>
      </p:pic>
      <p:pic>
        <p:nvPicPr>
          <p:cNvPr id="11" name="图片 10" descr="屏幕快照 2017-12-14 下午12.23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1" y="2428528"/>
            <a:ext cx="2731161" cy="8640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98544" y="1887417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Rayleigh-Jeans law:</a:t>
            </a:r>
            <a:endParaRPr kumimoji="1" lang="zh-CN" altLang="en-US" sz="2600" b="1" u="sng" dirty="0"/>
          </a:p>
        </p:txBody>
      </p:sp>
      <p:sp>
        <p:nvSpPr>
          <p:cNvPr id="13" name="文本框 12"/>
          <p:cNvSpPr txBox="1"/>
          <p:nvPr/>
        </p:nvSpPr>
        <p:spPr>
          <a:xfrm>
            <a:off x="8086576" y="5092824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Planck law:</a:t>
            </a:r>
            <a:endParaRPr kumimoji="1" lang="zh-CN" altLang="en-US" sz="2600" b="1" u="sng" dirty="0"/>
          </a:p>
        </p:txBody>
      </p:sp>
      <p:sp>
        <p:nvSpPr>
          <p:cNvPr id="14" name="文本框 13"/>
          <p:cNvSpPr txBox="1"/>
          <p:nvPr/>
        </p:nvSpPr>
        <p:spPr>
          <a:xfrm>
            <a:off x="8086576" y="3940696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For long wavelength:</a:t>
            </a:r>
            <a:endParaRPr kumimoji="1" lang="zh-CN" altLang="en-US" sz="2600" b="1" u="sng" dirty="0"/>
          </a:p>
        </p:txBody>
      </p:sp>
      <p:sp>
        <p:nvSpPr>
          <p:cNvPr id="15" name="右大括号 14"/>
          <p:cNvSpPr/>
          <p:nvPr/>
        </p:nvSpPr>
        <p:spPr bwMode="auto">
          <a:xfrm>
            <a:off x="11254928" y="4444752"/>
            <a:ext cx="360040" cy="1512168"/>
          </a:xfrm>
          <a:prstGeom prst="rightBrac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7" name="右弧形箭头 16"/>
          <p:cNvSpPr/>
          <p:nvPr/>
        </p:nvSpPr>
        <p:spPr bwMode="auto">
          <a:xfrm rot="10253413">
            <a:off x="11681431" y="2631993"/>
            <a:ext cx="968926" cy="2735993"/>
          </a:xfrm>
          <a:prstGeom prst="curvedRightArrow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pic>
        <p:nvPicPr>
          <p:cNvPr id="20" name="图片 19" descr="屏幕快照 2017-12-14 下午12.36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16" y="8659688"/>
            <a:ext cx="2222500" cy="609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02600" y="8080105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Wien approximation:</a:t>
            </a:r>
            <a:endParaRPr kumimoji="1" lang="zh-CN" altLang="en-US" sz="2600" b="1" u="sng" dirty="0"/>
          </a:p>
        </p:txBody>
      </p:sp>
    </p:spTree>
    <p:extLst>
      <p:ext uri="{BB962C8B-B14F-4D97-AF65-F5344CB8AC3E}">
        <p14:creationId xmlns:p14="http://schemas.microsoft.com/office/powerpoint/2010/main" val="577979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4" name="图片 3" descr="uvcat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314803"/>
            <a:ext cx="8850560" cy="6018381"/>
          </a:xfrm>
          <a:prstGeom prst="rect">
            <a:avLst/>
          </a:prstGeom>
        </p:spPr>
      </p:pic>
      <p:pic>
        <p:nvPicPr>
          <p:cNvPr id="8" name="图片 7" descr="屏幕快照 2017-12-14 下午12.24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4445124"/>
            <a:ext cx="2159000" cy="647700"/>
          </a:xfrm>
          <a:prstGeom prst="rect">
            <a:avLst/>
          </a:prstGeom>
        </p:spPr>
      </p:pic>
      <p:pic>
        <p:nvPicPr>
          <p:cNvPr id="10" name="图片 9" descr="屏幕快照 2017-12-14 下午12.23.3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84" y="5610076"/>
            <a:ext cx="2857500" cy="850900"/>
          </a:xfrm>
          <a:prstGeom prst="rect">
            <a:avLst/>
          </a:prstGeom>
        </p:spPr>
      </p:pic>
      <p:pic>
        <p:nvPicPr>
          <p:cNvPr id="11" name="图片 10" descr="屏幕快照 2017-12-14 下午12.23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551" y="2428528"/>
            <a:ext cx="2731161" cy="86409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98544" y="1887417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Rayleigh-Jeans law:</a:t>
            </a:r>
            <a:endParaRPr kumimoji="1" lang="zh-CN" altLang="en-US" sz="2600" b="1" u="sng" dirty="0"/>
          </a:p>
        </p:txBody>
      </p:sp>
      <p:sp>
        <p:nvSpPr>
          <p:cNvPr id="13" name="文本框 12"/>
          <p:cNvSpPr txBox="1"/>
          <p:nvPr/>
        </p:nvSpPr>
        <p:spPr>
          <a:xfrm>
            <a:off x="8086576" y="5092824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Planck law:</a:t>
            </a:r>
            <a:endParaRPr kumimoji="1" lang="zh-CN" altLang="en-US" sz="2600" b="1" u="sng" dirty="0"/>
          </a:p>
        </p:txBody>
      </p:sp>
      <p:sp>
        <p:nvSpPr>
          <p:cNvPr id="14" name="文本框 13"/>
          <p:cNvSpPr txBox="1"/>
          <p:nvPr/>
        </p:nvSpPr>
        <p:spPr>
          <a:xfrm>
            <a:off x="8086576" y="3940696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For long wavelength:</a:t>
            </a:r>
            <a:endParaRPr kumimoji="1" lang="zh-CN" altLang="en-US" sz="2600" b="1" u="sng" dirty="0"/>
          </a:p>
        </p:txBody>
      </p:sp>
      <p:sp>
        <p:nvSpPr>
          <p:cNvPr id="15" name="右大括号 14"/>
          <p:cNvSpPr/>
          <p:nvPr/>
        </p:nvSpPr>
        <p:spPr bwMode="auto">
          <a:xfrm>
            <a:off x="11254928" y="4444752"/>
            <a:ext cx="360040" cy="1512168"/>
          </a:xfrm>
          <a:prstGeom prst="rightBrac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7" name="右弧形箭头 16"/>
          <p:cNvSpPr/>
          <p:nvPr/>
        </p:nvSpPr>
        <p:spPr bwMode="auto">
          <a:xfrm rot="10253413">
            <a:off x="11681431" y="2631993"/>
            <a:ext cx="968926" cy="2735993"/>
          </a:xfrm>
          <a:prstGeom prst="curvedRightArrow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pic>
        <p:nvPicPr>
          <p:cNvPr id="20" name="图片 19" descr="屏幕快照 2017-12-14 下午12.36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16" y="8659688"/>
            <a:ext cx="2222500" cy="6096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870552" y="6532984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For short wavelength:</a:t>
            </a:r>
            <a:endParaRPr kumimoji="1" lang="zh-CN" altLang="en-US" sz="2600" b="1" u="sng" dirty="0"/>
          </a:p>
        </p:txBody>
      </p:sp>
      <p:pic>
        <p:nvPicPr>
          <p:cNvPr id="22" name="图片 21" descr="屏幕快照 2017-12-14 下午12.38.3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404" y="7109048"/>
            <a:ext cx="1968500" cy="8636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302600" y="8080105"/>
            <a:ext cx="3456384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Wien approximation:</a:t>
            </a:r>
            <a:endParaRPr kumimoji="1" lang="zh-CN" altLang="en-US" sz="2600" b="1" u="sng" dirty="0"/>
          </a:p>
        </p:txBody>
      </p:sp>
      <p:sp>
        <p:nvSpPr>
          <p:cNvPr id="25" name="右大括号 24"/>
          <p:cNvSpPr/>
          <p:nvPr/>
        </p:nvSpPr>
        <p:spPr bwMode="auto">
          <a:xfrm>
            <a:off x="11254928" y="6100936"/>
            <a:ext cx="360040" cy="1512168"/>
          </a:xfrm>
          <a:prstGeom prst="rightBrace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27" name="左弧形箭头 26"/>
          <p:cNvSpPr/>
          <p:nvPr/>
        </p:nvSpPr>
        <p:spPr bwMode="auto">
          <a:xfrm>
            <a:off x="11903000" y="6893024"/>
            <a:ext cx="792088" cy="2160240"/>
          </a:xfrm>
          <a:prstGeom prst="curvedLeftArrow">
            <a:avLst/>
          </a:prstGeom>
          <a:solidFill>
            <a:srgbClr val="00B8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5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4" name="图片 3" descr="uvcata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2314803"/>
            <a:ext cx="8850560" cy="6018381"/>
          </a:xfrm>
          <a:prstGeom prst="rect">
            <a:avLst/>
          </a:prstGeom>
        </p:spPr>
      </p:pic>
      <p:pic>
        <p:nvPicPr>
          <p:cNvPr id="5" name="图片 4" descr="屏幕快照 2017-12-14 下午12.26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36" y="6012408"/>
            <a:ext cx="4457700" cy="736600"/>
          </a:xfrm>
          <a:prstGeom prst="rect">
            <a:avLst/>
          </a:prstGeom>
        </p:spPr>
      </p:pic>
      <p:pic>
        <p:nvPicPr>
          <p:cNvPr id="6" name="图片 5" descr="屏幕快照 2017-12-14 下午12.26.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44" y="3509020"/>
            <a:ext cx="1333500" cy="6477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582520" y="2788568"/>
            <a:ext cx="3960440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Wien’s displacement law:</a:t>
            </a:r>
            <a:endParaRPr kumimoji="1" lang="zh-CN" altLang="en-US" sz="2600" b="1" u="sng" dirty="0"/>
          </a:p>
        </p:txBody>
      </p:sp>
      <p:sp>
        <p:nvSpPr>
          <p:cNvPr id="16" name="文本框 15"/>
          <p:cNvSpPr txBox="1"/>
          <p:nvPr/>
        </p:nvSpPr>
        <p:spPr>
          <a:xfrm>
            <a:off x="7726536" y="5292328"/>
            <a:ext cx="3960440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Derivation of Plank’s law</a:t>
            </a:r>
            <a:endParaRPr kumimoji="1" lang="zh-CN" altLang="en-US" sz="2600" b="1" u="sng" dirty="0"/>
          </a:p>
        </p:txBody>
      </p:sp>
      <p:sp>
        <p:nvSpPr>
          <p:cNvPr id="2" name="文本框 1"/>
          <p:cNvSpPr txBox="1"/>
          <p:nvPr/>
        </p:nvSpPr>
        <p:spPr>
          <a:xfrm>
            <a:off x="7726536" y="4372744"/>
            <a:ext cx="3744416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i="1" dirty="0" smtClean="0"/>
              <a:t>b</a:t>
            </a:r>
            <a:r>
              <a:rPr kumimoji="1" lang="en-US" altLang="zh-CN" sz="2400" dirty="0" smtClean="0"/>
              <a:t> = 2.8977729 × 10</a:t>
            </a:r>
            <a:r>
              <a:rPr kumimoji="1" lang="en-US" altLang="zh-CN" sz="2400" baseline="30000" dirty="0" smtClean="0"/>
              <a:t>-3 </a:t>
            </a:r>
            <a:r>
              <a:rPr kumimoji="1" lang="en-US" altLang="zh-CN" sz="2400" dirty="0" err="1" smtClean="0"/>
              <a:t>m</a:t>
            </a:r>
            <a:r>
              <a:rPr kumimoji="1" lang="en-US" altLang="zh-CN" sz="2400" dirty="0" err="1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kumimoji="1" lang="en-US" altLang="zh-CN" sz="2400" dirty="0" err="1" smtClean="0"/>
              <a:t>K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210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8" name="图片 7" descr="屏幕快照 2017-12-14 下午12.49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4372744"/>
            <a:ext cx="5268198" cy="129614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7704" y="3508648"/>
            <a:ext cx="3960440" cy="4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b="1" u="sng" dirty="0" smtClean="0"/>
              <a:t>Stefan-Boltzmann law:</a:t>
            </a:r>
            <a:endParaRPr kumimoji="1" lang="zh-CN" altLang="en-US" sz="2600" b="1" u="sng" dirty="0"/>
          </a:p>
        </p:txBody>
      </p:sp>
      <p:pic>
        <p:nvPicPr>
          <p:cNvPr id="9" name="图片 8" descr="2lad0g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296" y="1420416"/>
            <a:ext cx="6896100" cy="80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86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9" name="TextBox 21"/>
          <p:cNvSpPr txBox="1"/>
          <p:nvPr/>
        </p:nvSpPr>
        <p:spPr>
          <a:xfrm>
            <a:off x="309712" y="2075173"/>
            <a:ext cx="9937105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resolution spectroscopy: </a:t>
            </a:r>
            <a:r>
              <a:rPr lang="en-US" dirty="0" smtClean="0"/>
              <a:t>fitting the profile of </a:t>
            </a:r>
            <a:r>
              <a:rPr lang="en-US" dirty="0" err="1" smtClean="0"/>
              <a:t>Balmer</a:t>
            </a:r>
            <a:r>
              <a:rPr lang="en-US" dirty="0" smtClean="0"/>
              <a:t> lines (Gray 1992; </a:t>
            </a:r>
            <a:r>
              <a:rPr lang="en-US" dirty="0" err="1" smtClean="0"/>
              <a:t>Heiter</a:t>
            </a:r>
            <a:r>
              <a:rPr lang="en-US" dirty="0" smtClean="0"/>
              <a:t> et al. 2002); “excitation balance” of Fe lines (Takeda et al. 2002)</a:t>
            </a:r>
          </a:p>
          <a:p>
            <a:endParaRPr lang="en-US" b="1" dirty="0" smtClean="0"/>
          </a:p>
          <a:p>
            <a:r>
              <a:rPr lang="en-US" b="1" dirty="0" smtClean="0"/>
              <a:t>Low resolution spectroscopy: </a:t>
            </a:r>
            <a:r>
              <a:rPr lang="en-US" dirty="0" smtClean="0"/>
              <a:t>SED fitting (Smalley 2005); the strength of </a:t>
            </a:r>
            <a:r>
              <a:rPr lang="en-US" dirty="0" err="1" smtClean="0"/>
              <a:t>Balmer</a:t>
            </a:r>
            <a:r>
              <a:rPr lang="en-US" dirty="0" smtClean="0"/>
              <a:t> jump (</a:t>
            </a:r>
            <a:r>
              <a:rPr lang="en-US" dirty="0" err="1" smtClean="0"/>
              <a:t>Sokolov</a:t>
            </a:r>
            <a:r>
              <a:rPr lang="en-US" dirty="0" smtClean="0"/>
              <a:t> 1995)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Infrared flux method (IRFM)</a:t>
            </a:r>
            <a:r>
              <a:rPr lang="en-US" altLang="zh-CN" dirty="0" smtClean="0"/>
              <a:t> </a:t>
            </a:r>
            <a:r>
              <a:rPr lang="en-US" altLang="zh-CN" dirty="0"/>
              <a:t>(e.g. Blackwell &amp; </a:t>
            </a:r>
            <a:r>
              <a:rPr lang="en-US" altLang="zh-CN" dirty="0" err="1"/>
              <a:t>Shallis</a:t>
            </a:r>
            <a:r>
              <a:rPr lang="en-US" altLang="zh-CN" dirty="0"/>
              <a:t> 1997)</a:t>
            </a:r>
            <a:endParaRPr lang="en-US" altLang="zh-CN" b="1" dirty="0"/>
          </a:p>
          <a:p>
            <a:endParaRPr lang="en-US" dirty="0" smtClean="0"/>
          </a:p>
          <a:p>
            <a:r>
              <a:rPr lang="en-US" altLang="zh-CN" b="1" dirty="0"/>
              <a:t>Direct measurements </a:t>
            </a:r>
            <a:r>
              <a:rPr lang="en-US" altLang="zh-CN" dirty="0"/>
              <a:t>(measure stellar diameter by LBOI, Luminosity, Stefan-Boltzmann equation)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0140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9" name="TextBox 21"/>
          <p:cNvSpPr txBox="1"/>
          <p:nvPr/>
        </p:nvSpPr>
        <p:spPr>
          <a:xfrm>
            <a:off x="309712" y="2075173"/>
            <a:ext cx="9937105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resolution spectroscopy: </a:t>
            </a:r>
            <a:r>
              <a:rPr lang="en-US" dirty="0" smtClean="0"/>
              <a:t>fitting the profile of </a:t>
            </a:r>
            <a:r>
              <a:rPr lang="en-US" dirty="0" err="1" smtClean="0"/>
              <a:t>Balmer</a:t>
            </a:r>
            <a:r>
              <a:rPr lang="en-US" dirty="0" smtClean="0"/>
              <a:t> lines (Gray 1992; </a:t>
            </a:r>
            <a:r>
              <a:rPr lang="en-US" dirty="0" err="1" smtClean="0"/>
              <a:t>Heiter</a:t>
            </a:r>
            <a:r>
              <a:rPr lang="en-US" dirty="0" smtClean="0"/>
              <a:t> et al. 2002); “excitation balance” of Fe lines (Takeda et al. 2002)</a:t>
            </a:r>
          </a:p>
          <a:p>
            <a:endParaRPr lang="en-US" b="1" dirty="0" smtClean="0"/>
          </a:p>
          <a:p>
            <a:r>
              <a:rPr lang="en-US" b="1" dirty="0" smtClean="0"/>
              <a:t>Low resolution spectroscopy: </a:t>
            </a:r>
            <a:r>
              <a:rPr lang="en-US" dirty="0" smtClean="0"/>
              <a:t>SED fitting (Smalley 2005); the strength of </a:t>
            </a:r>
            <a:r>
              <a:rPr lang="en-US" dirty="0" err="1" smtClean="0"/>
              <a:t>Balmer</a:t>
            </a:r>
            <a:r>
              <a:rPr lang="en-US" dirty="0" smtClean="0"/>
              <a:t> jump (</a:t>
            </a:r>
            <a:r>
              <a:rPr lang="en-US" dirty="0" err="1" smtClean="0"/>
              <a:t>Sokolov</a:t>
            </a:r>
            <a:r>
              <a:rPr lang="en-US" dirty="0" smtClean="0"/>
              <a:t> 1995)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Infrared flux method (IRFM)</a:t>
            </a:r>
            <a:r>
              <a:rPr lang="en-US" altLang="zh-CN" dirty="0" smtClean="0"/>
              <a:t> </a:t>
            </a:r>
            <a:r>
              <a:rPr lang="en-US" altLang="zh-CN" dirty="0"/>
              <a:t>(e.g. Blackwell &amp; </a:t>
            </a:r>
            <a:r>
              <a:rPr lang="en-US" altLang="zh-CN" dirty="0" err="1"/>
              <a:t>Shallis</a:t>
            </a:r>
            <a:r>
              <a:rPr lang="en-US" altLang="zh-CN" dirty="0"/>
              <a:t> 1997)</a:t>
            </a:r>
            <a:endParaRPr lang="en-US" altLang="zh-CN" b="1" dirty="0"/>
          </a:p>
          <a:p>
            <a:endParaRPr lang="en-US" dirty="0" smtClean="0"/>
          </a:p>
          <a:p>
            <a:r>
              <a:rPr lang="en-US" altLang="zh-CN" b="1" dirty="0"/>
              <a:t>Direct measurements </a:t>
            </a:r>
            <a:r>
              <a:rPr lang="en-US" altLang="zh-CN" dirty="0"/>
              <a:t>(measure stellar diameter by LBOI, Luminosity, Stefan-Boltzmann equation)</a:t>
            </a:r>
          </a:p>
          <a:p>
            <a:endParaRPr lang="en-US" dirty="0" smtClean="0"/>
          </a:p>
        </p:txBody>
      </p:sp>
      <p:sp>
        <p:nvSpPr>
          <p:cNvPr id="5" name="矩形 4"/>
          <p:cNvSpPr/>
          <p:nvPr/>
        </p:nvSpPr>
        <p:spPr bwMode="auto">
          <a:xfrm>
            <a:off x="237704" y="2068488"/>
            <a:ext cx="9937104" cy="2736304"/>
          </a:xfrm>
          <a:prstGeom prst="rect">
            <a:avLst/>
          </a:prstGeom>
          <a:solidFill>
            <a:srgbClr val="00B8FF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2840" y="2840264"/>
            <a:ext cx="232593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Model dependent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73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9" name="TextBox 21"/>
          <p:cNvSpPr txBox="1"/>
          <p:nvPr/>
        </p:nvSpPr>
        <p:spPr>
          <a:xfrm>
            <a:off x="309712" y="2075173"/>
            <a:ext cx="9937105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resolution spectroscopy: </a:t>
            </a:r>
            <a:r>
              <a:rPr lang="en-US" dirty="0" smtClean="0"/>
              <a:t>fitting the profile of </a:t>
            </a:r>
            <a:r>
              <a:rPr lang="en-US" dirty="0" err="1" smtClean="0"/>
              <a:t>Balmer</a:t>
            </a:r>
            <a:r>
              <a:rPr lang="en-US" dirty="0" smtClean="0"/>
              <a:t> lines (Gray 1992; </a:t>
            </a:r>
            <a:r>
              <a:rPr lang="en-US" dirty="0" err="1" smtClean="0"/>
              <a:t>Heiter</a:t>
            </a:r>
            <a:r>
              <a:rPr lang="en-US" dirty="0" smtClean="0"/>
              <a:t> et al. 2002); “excitation balance” of Fe lines (Takeda et al. 2002)</a:t>
            </a:r>
          </a:p>
          <a:p>
            <a:endParaRPr lang="en-US" b="1" dirty="0" smtClean="0"/>
          </a:p>
          <a:p>
            <a:r>
              <a:rPr lang="en-US" b="1" dirty="0" smtClean="0"/>
              <a:t>Low resolution spectroscopy: </a:t>
            </a:r>
            <a:r>
              <a:rPr lang="en-US" dirty="0" smtClean="0"/>
              <a:t>SED fitting (Smalley 2005); the strength of </a:t>
            </a:r>
            <a:r>
              <a:rPr lang="en-US" dirty="0" err="1" smtClean="0"/>
              <a:t>Balmer</a:t>
            </a:r>
            <a:r>
              <a:rPr lang="en-US" dirty="0" smtClean="0"/>
              <a:t> jump (</a:t>
            </a:r>
            <a:r>
              <a:rPr lang="en-US" dirty="0" err="1" smtClean="0"/>
              <a:t>Sokolov</a:t>
            </a:r>
            <a:r>
              <a:rPr lang="en-US" dirty="0" smtClean="0"/>
              <a:t> 1995)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Infrared flux method (IRFM)</a:t>
            </a:r>
            <a:r>
              <a:rPr lang="en-US" altLang="zh-CN" dirty="0" smtClean="0"/>
              <a:t> </a:t>
            </a:r>
            <a:r>
              <a:rPr lang="en-US" altLang="zh-CN" dirty="0"/>
              <a:t>(e.g. Blackwell &amp; </a:t>
            </a:r>
            <a:r>
              <a:rPr lang="en-US" altLang="zh-CN" dirty="0" err="1"/>
              <a:t>Shallis</a:t>
            </a:r>
            <a:r>
              <a:rPr lang="en-US" altLang="zh-CN" dirty="0"/>
              <a:t> 1997)</a:t>
            </a:r>
            <a:endParaRPr lang="en-US" altLang="zh-CN" b="1" dirty="0"/>
          </a:p>
          <a:p>
            <a:endParaRPr lang="en-US" dirty="0" smtClean="0"/>
          </a:p>
          <a:p>
            <a:r>
              <a:rPr lang="en-US" altLang="zh-CN" b="1" dirty="0"/>
              <a:t>Direct measurements </a:t>
            </a:r>
            <a:r>
              <a:rPr lang="en-US" altLang="zh-CN" dirty="0"/>
              <a:t>(measure stellar diameter by LBOI, Luminosity, Stefan-Boltzmann equation)</a:t>
            </a:r>
          </a:p>
          <a:p>
            <a:endParaRPr lang="en-US" dirty="0" smtClean="0"/>
          </a:p>
        </p:txBody>
      </p:sp>
      <p:sp>
        <p:nvSpPr>
          <p:cNvPr id="5" name="矩形 4"/>
          <p:cNvSpPr/>
          <p:nvPr/>
        </p:nvSpPr>
        <p:spPr bwMode="auto">
          <a:xfrm>
            <a:off x="237704" y="2068488"/>
            <a:ext cx="9937104" cy="2736304"/>
          </a:xfrm>
          <a:prstGeom prst="rect">
            <a:avLst/>
          </a:prstGeom>
          <a:solidFill>
            <a:srgbClr val="00B8FF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2840" y="2840264"/>
            <a:ext cx="232593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Model dependent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37704" y="4804792"/>
            <a:ext cx="9937104" cy="1008112"/>
          </a:xfrm>
          <a:prstGeom prst="rect">
            <a:avLst/>
          </a:prstGeom>
          <a:solidFill>
            <a:srgbClr val="00009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85176" y="4997805"/>
            <a:ext cx="2325936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Zero-point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39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9" name="TextBox 21"/>
          <p:cNvSpPr txBox="1"/>
          <p:nvPr/>
        </p:nvSpPr>
        <p:spPr>
          <a:xfrm>
            <a:off x="309712" y="2075173"/>
            <a:ext cx="9937105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resolution spectroscopy: </a:t>
            </a:r>
            <a:r>
              <a:rPr lang="en-US" dirty="0" smtClean="0"/>
              <a:t>fitting the profile of </a:t>
            </a:r>
            <a:r>
              <a:rPr lang="en-US" dirty="0" err="1" smtClean="0"/>
              <a:t>Balmer</a:t>
            </a:r>
            <a:r>
              <a:rPr lang="en-US" dirty="0" smtClean="0"/>
              <a:t> lines (Gray 1992; </a:t>
            </a:r>
            <a:r>
              <a:rPr lang="en-US" dirty="0" err="1" smtClean="0"/>
              <a:t>Heiter</a:t>
            </a:r>
            <a:r>
              <a:rPr lang="en-US" dirty="0" smtClean="0"/>
              <a:t> et al. 2002); “excitation balance” of Fe lines (Takeda et al. 2002)</a:t>
            </a:r>
          </a:p>
          <a:p>
            <a:endParaRPr lang="en-US" b="1" dirty="0" smtClean="0"/>
          </a:p>
          <a:p>
            <a:r>
              <a:rPr lang="en-US" b="1" dirty="0" smtClean="0"/>
              <a:t>Low resolution spectroscopy: </a:t>
            </a:r>
            <a:r>
              <a:rPr lang="en-US" dirty="0" smtClean="0"/>
              <a:t>SED fitting (Smalley 2005); the strength of </a:t>
            </a:r>
            <a:r>
              <a:rPr lang="en-US" dirty="0" err="1" smtClean="0"/>
              <a:t>Balmer</a:t>
            </a:r>
            <a:r>
              <a:rPr lang="en-US" dirty="0" smtClean="0"/>
              <a:t> jump (</a:t>
            </a:r>
            <a:r>
              <a:rPr lang="en-US" dirty="0" err="1" smtClean="0"/>
              <a:t>Sokolov</a:t>
            </a:r>
            <a:r>
              <a:rPr lang="en-US" dirty="0" smtClean="0"/>
              <a:t> 1995)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Infrared flux method (IRFM)</a:t>
            </a:r>
            <a:r>
              <a:rPr lang="en-US" altLang="zh-CN" dirty="0" smtClean="0"/>
              <a:t> </a:t>
            </a:r>
            <a:r>
              <a:rPr lang="en-US" altLang="zh-CN" dirty="0"/>
              <a:t>(e.g. Blackwell &amp; </a:t>
            </a:r>
            <a:r>
              <a:rPr lang="en-US" altLang="zh-CN" dirty="0" err="1"/>
              <a:t>Shallis</a:t>
            </a:r>
            <a:r>
              <a:rPr lang="en-US" altLang="zh-CN" dirty="0"/>
              <a:t> 1997)</a:t>
            </a:r>
            <a:endParaRPr lang="en-US" altLang="zh-CN" b="1" dirty="0"/>
          </a:p>
          <a:p>
            <a:endParaRPr lang="en-US" dirty="0" smtClean="0"/>
          </a:p>
          <a:p>
            <a:r>
              <a:rPr lang="en-US" altLang="zh-CN" b="1" dirty="0"/>
              <a:t>Direct measurements </a:t>
            </a:r>
            <a:r>
              <a:rPr lang="en-US" altLang="zh-CN" dirty="0"/>
              <a:t>(measure stellar diameter by LBOI, Luminosity, Stefan-Boltzmann equation)</a:t>
            </a:r>
          </a:p>
          <a:p>
            <a:endParaRPr lang="en-US" dirty="0" smtClean="0"/>
          </a:p>
        </p:txBody>
      </p:sp>
      <p:sp>
        <p:nvSpPr>
          <p:cNvPr id="5" name="矩形 4"/>
          <p:cNvSpPr/>
          <p:nvPr/>
        </p:nvSpPr>
        <p:spPr bwMode="auto">
          <a:xfrm>
            <a:off x="237704" y="2068488"/>
            <a:ext cx="9937104" cy="2736304"/>
          </a:xfrm>
          <a:prstGeom prst="rect">
            <a:avLst/>
          </a:prstGeom>
          <a:solidFill>
            <a:srgbClr val="00B8FF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2840" y="2840264"/>
            <a:ext cx="232593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Model dependent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37704" y="4804792"/>
            <a:ext cx="9937104" cy="1008112"/>
          </a:xfrm>
          <a:prstGeom prst="rect">
            <a:avLst/>
          </a:prstGeom>
          <a:solidFill>
            <a:srgbClr val="00009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85176" y="4997805"/>
            <a:ext cx="2325936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Zero-point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237704" y="5812904"/>
            <a:ext cx="9937104" cy="1152128"/>
          </a:xfrm>
          <a:prstGeom prst="rect">
            <a:avLst/>
          </a:prstGeom>
          <a:solidFill>
            <a:srgbClr val="FF000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pic>
        <p:nvPicPr>
          <p:cNvPr id="12" name="图片 11" descr="屏幕快照 2016-11-02 上午12.2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6109816"/>
            <a:ext cx="17653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84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-122336" y="645839"/>
            <a:ext cx="13127136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The basic </a:t>
            </a:r>
            <a:r>
              <a:rPr lang="en-US" altLang="zh-CN" sz="46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optical </a:t>
            </a:r>
            <a:r>
              <a:rPr lang="en-US" altLang="zh-CN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observational probes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光学波段的基本观测手段</a:t>
            </a:r>
            <a:endParaRPr lang="en-US" altLang="zh-CN" sz="46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endParaRPr lang="zh-CN" alt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93688" y="2334418"/>
            <a:ext cx="9137361" cy="4791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/>
              <a:t>Astrometry: parallax π (d); proper motion μ (tangent velocity)</a:t>
            </a:r>
            <a:endParaRPr lang="en-US" sz="2400" b="1" dirty="0"/>
          </a:p>
        </p:txBody>
      </p:sp>
      <p:sp>
        <p:nvSpPr>
          <p:cNvPr id="9" name="TextBox 21"/>
          <p:cNvSpPr txBox="1"/>
          <p:nvPr/>
        </p:nvSpPr>
        <p:spPr>
          <a:xfrm>
            <a:off x="93689" y="4430819"/>
            <a:ext cx="9433048" cy="1166061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/>
              <a:t>Photometry: position (</a:t>
            </a:r>
            <a:r>
              <a:rPr lang="en-US" sz="2400" b="1" dirty="0" err="1" smtClean="0"/>
              <a:t>ra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dec</a:t>
            </a:r>
            <a:r>
              <a:rPr lang="en-US" sz="2400" b="1" dirty="0" smtClean="0"/>
              <a:t>); magnitude;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</a:t>
            </a:r>
            <a:r>
              <a:rPr lang="en-US" sz="2400" b="1" dirty="0" smtClean="0">
                <a:solidFill>
                  <a:srgbClr val="0000FF"/>
                </a:solidFill>
              </a:rPr>
              <a:t> proper motion; light curve;  (time domain)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 stellar structure 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astroseismology</a:t>
            </a:r>
            <a:r>
              <a:rPr lang="en-US" sz="2400" b="1" dirty="0" smtClean="0">
                <a:solidFill>
                  <a:srgbClr val="FF0000"/>
                </a:solidFill>
              </a:rPr>
              <a:t>, high precision)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22"/>
          <p:cNvSpPr txBox="1"/>
          <p:nvPr/>
        </p:nvSpPr>
        <p:spPr>
          <a:xfrm>
            <a:off x="2456" y="6125889"/>
            <a:ext cx="9740304" cy="82258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/>
              <a:t>Spectroscopy: radial velocity/red shifts;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element abundances (absorption lines/ emission lines).</a:t>
            </a:r>
            <a:endParaRPr lang="en-US" sz="2400" b="1" dirty="0"/>
          </a:p>
        </p:txBody>
      </p:sp>
      <p:sp>
        <p:nvSpPr>
          <p:cNvPr id="11" name="TextBox 23"/>
          <p:cNvSpPr txBox="1"/>
          <p:nvPr/>
        </p:nvSpPr>
        <p:spPr>
          <a:xfrm>
            <a:off x="-496" y="7638057"/>
            <a:ext cx="7488377" cy="4791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/>
              <a:t>Interferometry: stellar diameter </a:t>
            </a:r>
            <a:endParaRPr lang="en-US" sz="2400" b="1" dirty="0"/>
          </a:p>
        </p:txBody>
      </p:sp>
      <p:sp>
        <p:nvSpPr>
          <p:cNvPr id="12" name="TextBox 24"/>
          <p:cNvSpPr txBox="1"/>
          <p:nvPr/>
        </p:nvSpPr>
        <p:spPr>
          <a:xfrm>
            <a:off x="11336" y="8718177"/>
            <a:ext cx="4679168" cy="479103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400" b="1" dirty="0" smtClean="0"/>
              <a:t>Polarization: magnetic </a:t>
            </a:r>
            <a:endParaRPr lang="en-US" sz="2400" b="1" dirty="0"/>
          </a:p>
        </p:txBody>
      </p:sp>
      <p:pic>
        <p:nvPicPr>
          <p:cNvPr id="13" name="Picture 6" descr="Hipparc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39" y="2381473"/>
            <a:ext cx="1382555" cy="1728192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8502022" y="1877417"/>
            <a:ext cx="1872208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err="1" smtClean="0"/>
              <a:t>Hipparcos</a:t>
            </a:r>
            <a:endParaRPr lang="en-US" sz="2800" dirty="0"/>
          </a:p>
        </p:txBody>
      </p:sp>
      <p:pic>
        <p:nvPicPr>
          <p:cNvPr id="15" name="Picture 17" descr="Ga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00" y="2381472"/>
            <a:ext cx="2609110" cy="1728000"/>
          </a:xfrm>
          <a:prstGeom prst="rect">
            <a:avLst/>
          </a:prstGeom>
        </p:spPr>
      </p:pic>
      <p:sp>
        <p:nvSpPr>
          <p:cNvPr id="16" name="TextBox 29"/>
          <p:cNvSpPr txBox="1"/>
          <p:nvPr/>
        </p:nvSpPr>
        <p:spPr>
          <a:xfrm>
            <a:off x="10950294" y="1916413"/>
            <a:ext cx="1168730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/>
              <a:t>Gaia</a:t>
            </a:r>
            <a:endParaRPr lang="en-US" sz="2800" dirty="0"/>
          </a:p>
        </p:txBody>
      </p:sp>
      <p:pic>
        <p:nvPicPr>
          <p:cNvPr id="17" name="Picture 18" descr="SD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632" y="4660936"/>
            <a:ext cx="1798209" cy="1440000"/>
          </a:xfrm>
          <a:prstGeom prst="rect">
            <a:avLst/>
          </a:prstGeom>
        </p:spPr>
      </p:pic>
      <p:sp>
        <p:nvSpPr>
          <p:cNvPr id="18" name="TextBox 31"/>
          <p:cNvSpPr txBox="1"/>
          <p:nvPr/>
        </p:nvSpPr>
        <p:spPr>
          <a:xfrm>
            <a:off x="8878664" y="4195224"/>
            <a:ext cx="1168730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/>
              <a:t>SDSS</a:t>
            </a:r>
            <a:endParaRPr lang="en-US" sz="2800" dirty="0"/>
          </a:p>
        </p:txBody>
      </p:sp>
      <p:pic>
        <p:nvPicPr>
          <p:cNvPr id="19" name="Picture 19" descr="Kepl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r="8287"/>
          <a:stretch/>
        </p:blipFill>
        <p:spPr>
          <a:xfrm>
            <a:off x="10534848" y="4613721"/>
            <a:ext cx="1829857" cy="1561833"/>
          </a:xfrm>
          <a:prstGeom prst="rect">
            <a:avLst/>
          </a:prstGeom>
        </p:spPr>
      </p:pic>
      <p:sp>
        <p:nvSpPr>
          <p:cNvPr id="20" name="TextBox 38"/>
          <p:cNvSpPr txBox="1"/>
          <p:nvPr/>
        </p:nvSpPr>
        <p:spPr>
          <a:xfrm>
            <a:off x="10750872" y="4109665"/>
            <a:ext cx="1394993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err="1" smtClean="0"/>
              <a:t>Kepler</a:t>
            </a:r>
            <a:endParaRPr lang="en-US" sz="2800" dirty="0"/>
          </a:p>
        </p:txBody>
      </p:sp>
      <p:pic>
        <p:nvPicPr>
          <p:cNvPr id="21" name="Picture 39" descr="LAMOS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6" t="5242" r="11054" b="4120"/>
          <a:stretch/>
        </p:blipFill>
        <p:spPr>
          <a:xfrm rot="5400000">
            <a:off x="9982303" y="6221416"/>
            <a:ext cx="1537138" cy="2304256"/>
          </a:xfrm>
          <a:prstGeom prst="rect">
            <a:avLst/>
          </a:prstGeom>
        </p:spPr>
      </p:pic>
      <p:sp>
        <p:nvSpPr>
          <p:cNvPr id="22" name="TextBox 40"/>
          <p:cNvSpPr txBox="1"/>
          <p:nvPr/>
        </p:nvSpPr>
        <p:spPr>
          <a:xfrm>
            <a:off x="9886776" y="6164885"/>
            <a:ext cx="2232248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/>
              <a:t>LAMOST</a:t>
            </a:r>
            <a:endParaRPr lang="en-US" sz="2800" dirty="0"/>
          </a:p>
        </p:txBody>
      </p:sp>
      <p:pic>
        <p:nvPicPr>
          <p:cNvPr id="23" name="Picture 26" descr="CHAR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00" y="7710065"/>
            <a:ext cx="2176266" cy="1389106"/>
          </a:xfrm>
          <a:prstGeom prst="rect">
            <a:avLst/>
          </a:prstGeom>
        </p:spPr>
      </p:pic>
      <p:sp>
        <p:nvSpPr>
          <p:cNvPr id="24" name="TextBox 41"/>
          <p:cNvSpPr txBox="1"/>
          <p:nvPr/>
        </p:nvSpPr>
        <p:spPr>
          <a:xfrm>
            <a:off x="5031802" y="7206009"/>
            <a:ext cx="1830638" cy="53706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n-US" sz="2800" dirty="0" smtClean="0"/>
              <a:t>CHARA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137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9" name="TextBox 21"/>
          <p:cNvSpPr txBox="1"/>
          <p:nvPr/>
        </p:nvSpPr>
        <p:spPr>
          <a:xfrm>
            <a:off x="309712" y="2075173"/>
            <a:ext cx="9937105" cy="5249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High resolution spectroscopy: </a:t>
            </a:r>
            <a:r>
              <a:rPr lang="en-US" dirty="0" smtClean="0"/>
              <a:t>fitting the profile of </a:t>
            </a:r>
            <a:r>
              <a:rPr lang="en-US" dirty="0" err="1" smtClean="0"/>
              <a:t>Balmer</a:t>
            </a:r>
            <a:r>
              <a:rPr lang="en-US" dirty="0" smtClean="0"/>
              <a:t> lines (Gray 1992; </a:t>
            </a:r>
            <a:r>
              <a:rPr lang="en-US" dirty="0" err="1" smtClean="0"/>
              <a:t>Heiter</a:t>
            </a:r>
            <a:r>
              <a:rPr lang="en-US" dirty="0" smtClean="0"/>
              <a:t> et al. 2002); “excitation balance” of Fe lines (Takeda et al. 2002)</a:t>
            </a:r>
          </a:p>
          <a:p>
            <a:endParaRPr lang="en-US" b="1" dirty="0" smtClean="0"/>
          </a:p>
          <a:p>
            <a:r>
              <a:rPr lang="en-US" b="1" dirty="0" smtClean="0"/>
              <a:t>Low resolution spectroscopy: </a:t>
            </a:r>
            <a:r>
              <a:rPr lang="en-US" dirty="0" smtClean="0"/>
              <a:t>SED fitting (Smalley 2005); the strength of </a:t>
            </a:r>
            <a:r>
              <a:rPr lang="en-US" dirty="0" err="1" smtClean="0"/>
              <a:t>Balmer</a:t>
            </a:r>
            <a:r>
              <a:rPr lang="en-US" dirty="0" smtClean="0"/>
              <a:t> jump (</a:t>
            </a:r>
            <a:r>
              <a:rPr lang="en-US" dirty="0" err="1" smtClean="0"/>
              <a:t>Sokolov</a:t>
            </a:r>
            <a:r>
              <a:rPr lang="en-US" dirty="0" smtClean="0"/>
              <a:t> 1995)</a:t>
            </a:r>
          </a:p>
          <a:p>
            <a:endParaRPr lang="en-US" altLang="zh-CN" b="1" dirty="0" smtClean="0"/>
          </a:p>
          <a:p>
            <a:r>
              <a:rPr lang="en-US" altLang="zh-CN" b="1" dirty="0" smtClean="0"/>
              <a:t>Infrared flux method (IRFM)</a:t>
            </a:r>
            <a:r>
              <a:rPr lang="en-US" altLang="zh-CN" dirty="0" smtClean="0"/>
              <a:t> </a:t>
            </a:r>
            <a:r>
              <a:rPr lang="en-US" altLang="zh-CN" dirty="0"/>
              <a:t>(e.g. Blackwell &amp; </a:t>
            </a:r>
            <a:r>
              <a:rPr lang="en-US" altLang="zh-CN" dirty="0" err="1"/>
              <a:t>Shallis</a:t>
            </a:r>
            <a:r>
              <a:rPr lang="en-US" altLang="zh-CN" dirty="0"/>
              <a:t> 1997)</a:t>
            </a:r>
            <a:endParaRPr lang="en-US" altLang="zh-CN" b="1" dirty="0"/>
          </a:p>
          <a:p>
            <a:endParaRPr lang="en-US" dirty="0" smtClean="0"/>
          </a:p>
          <a:p>
            <a:r>
              <a:rPr lang="en-US" altLang="zh-CN" b="1" dirty="0"/>
              <a:t>Direct measurements </a:t>
            </a:r>
            <a:r>
              <a:rPr lang="en-US" altLang="zh-CN" dirty="0"/>
              <a:t>(measure stellar diameter by LBOI, Luminosity, Stefan-Boltzmann equation)</a:t>
            </a:r>
          </a:p>
          <a:p>
            <a:endParaRPr lang="en-US" dirty="0" smtClean="0"/>
          </a:p>
        </p:txBody>
      </p:sp>
      <p:sp>
        <p:nvSpPr>
          <p:cNvPr id="5" name="矩形 4"/>
          <p:cNvSpPr/>
          <p:nvPr/>
        </p:nvSpPr>
        <p:spPr bwMode="auto">
          <a:xfrm>
            <a:off x="237704" y="2068488"/>
            <a:ext cx="9937104" cy="2736304"/>
          </a:xfrm>
          <a:prstGeom prst="rect">
            <a:avLst/>
          </a:prstGeom>
          <a:solidFill>
            <a:srgbClr val="00B8FF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62840" y="2840264"/>
            <a:ext cx="2325936" cy="95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Model dependent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237704" y="4804792"/>
            <a:ext cx="9937104" cy="1008112"/>
          </a:xfrm>
          <a:prstGeom prst="rect">
            <a:avLst/>
          </a:prstGeom>
          <a:solidFill>
            <a:srgbClr val="00009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585176" y="4997805"/>
            <a:ext cx="2325936" cy="527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FF"/>
                </a:solidFill>
              </a:rPr>
              <a:t>Zero-point</a:t>
            </a:r>
            <a:endParaRPr kumimoji="1"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237704" y="5812904"/>
            <a:ext cx="9937104" cy="1152128"/>
          </a:xfrm>
          <a:prstGeom prst="rect">
            <a:avLst/>
          </a:prstGeom>
          <a:solidFill>
            <a:srgbClr val="FF0000">
              <a:alpha val="23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  <p:pic>
        <p:nvPicPr>
          <p:cNvPr id="12" name="图片 11" descr="屏幕快照 2016-11-02 上午12.24.2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864" y="6109816"/>
            <a:ext cx="1765300" cy="711200"/>
          </a:xfrm>
          <a:prstGeom prst="rect">
            <a:avLst/>
          </a:prstGeom>
        </p:spPr>
      </p:pic>
      <p:sp>
        <p:nvSpPr>
          <p:cNvPr id="13" name="TextBox 22"/>
          <p:cNvSpPr txBox="1"/>
          <p:nvPr/>
        </p:nvSpPr>
        <p:spPr>
          <a:xfrm>
            <a:off x="309712" y="7736808"/>
            <a:ext cx="9865096" cy="9564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Metallicity</a:t>
            </a:r>
            <a:r>
              <a:rPr lang="en-US" b="1" dirty="0" smtClean="0">
                <a:solidFill>
                  <a:srgbClr val="FF0000"/>
                </a:solidFill>
              </a:rPr>
              <a:t> dependent </a:t>
            </a:r>
            <a:r>
              <a:rPr lang="en-US" b="1" dirty="0" err="1" smtClean="0">
                <a:solidFill>
                  <a:srgbClr val="FF0000"/>
                </a:solidFill>
              </a:rPr>
              <a:t>Teff-colour</a:t>
            </a:r>
            <a:r>
              <a:rPr lang="en-US" b="1" dirty="0" smtClean="0">
                <a:solidFill>
                  <a:srgbClr val="FF0000"/>
                </a:solidFill>
              </a:rPr>
              <a:t> relations (high efficiency in deriving </a:t>
            </a:r>
            <a:r>
              <a:rPr lang="en-US" b="1" dirty="0" err="1" smtClean="0">
                <a:solidFill>
                  <a:srgbClr val="FF0000"/>
                </a:solidFill>
              </a:rPr>
              <a:t>Teff</a:t>
            </a:r>
            <a:r>
              <a:rPr lang="en-US" b="1" dirty="0" smtClean="0">
                <a:solidFill>
                  <a:srgbClr val="FF0000"/>
                </a:solidFill>
              </a:rPr>
              <a:t> for large scale spectroscopy survey) 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4" name="直线箭头连接符 13"/>
          <p:cNvCxnSpPr/>
          <p:nvPr/>
        </p:nvCxnSpPr>
        <p:spPr bwMode="auto">
          <a:xfrm>
            <a:off x="4990232" y="6965032"/>
            <a:ext cx="0" cy="7920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334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sp>
        <p:nvSpPr>
          <p:cNvPr id="15" name="文本框 14"/>
          <p:cNvSpPr txBox="1"/>
          <p:nvPr/>
        </p:nvSpPr>
        <p:spPr>
          <a:xfrm>
            <a:off x="8878664" y="2572544"/>
            <a:ext cx="3456384" cy="5619487"/>
          </a:xfrm>
          <a:prstGeom prst="rect">
            <a:avLst/>
          </a:prstGeom>
          <a:solidFill>
            <a:srgbClr val="CCF1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zh-CN" sz="2500" b="1" dirty="0"/>
              <a:t>E</a:t>
            </a:r>
            <a:r>
              <a:rPr kumimoji="1" lang="en-US" altLang="zh-CN" sz="2500" b="1" dirty="0" smtClean="0"/>
              <a:t>mpirical </a:t>
            </a:r>
            <a:r>
              <a:rPr kumimoji="1" lang="en-US" altLang="zh-CN" sz="2500" b="1" dirty="0" err="1"/>
              <a:t>metallicity</a:t>
            </a:r>
            <a:r>
              <a:rPr kumimoji="1" lang="en-US" altLang="zh-CN" sz="2500" b="1" dirty="0"/>
              <a:t>-dependent calibrations of effective temperature against </a:t>
            </a:r>
            <a:r>
              <a:rPr kumimoji="1" lang="en-US" altLang="zh-CN" sz="2500" b="1" dirty="0" err="1"/>
              <a:t>colours</a:t>
            </a:r>
            <a:r>
              <a:rPr kumimoji="1" lang="en-US" altLang="zh-CN" sz="2500" b="1" dirty="0"/>
              <a:t> for </a:t>
            </a:r>
            <a:r>
              <a:rPr kumimoji="1" lang="en-US" altLang="zh-CN" sz="2500" b="1" dirty="0">
                <a:solidFill>
                  <a:srgbClr val="FF0000"/>
                </a:solidFill>
              </a:rPr>
              <a:t>dwarfs </a:t>
            </a:r>
            <a:r>
              <a:rPr kumimoji="1" lang="en-US" altLang="zh-CN" sz="2500" b="1" dirty="0" smtClean="0">
                <a:solidFill>
                  <a:srgbClr val="FF0000"/>
                </a:solidFill>
              </a:rPr>
              <a:t>and </a:t>
            </a:r>
            <a:r>
              <a:rPr kumimoji="1" lang="en-US" altLang="zh-CN" sz="2500" b="1" dirty="0">
                <a:solidFill>
                  <a:srgbClr val="FF0000"/>
                </a:solidFill>
              </a:rPr>
              <a:t>for </a:t>
            </a:r>
            <a:r>
              <a:rPr kumimoji="1" lang="en-US" altLang="zh-CN" sz="2500" b="1" dirty="0" smtClean="0">
                <a:solidFill>
                  <a:srgbClr val="FF0000"/>
                </a:solidFill>
              </a:rPr>
              <a:t>giants</a:t>
            </a:r>
            <a:r>
              <a:rPr kumimoji="1" lang="en-US" altLang="zh-CN" sz="2500" b="1" dirty="0" smtClean="0"/>
              <a:t>, </a:t>
            </a:r>
            <a:r>
              <a:rPr kumimoji="1" lang="en-US" altLang="zh-CN" sz="2500" b="1" dirty="0"/>
              <a:t>based on a collection from the literature of about </a:t>
            </a:r>
            <a:r>
              <a:rPr kumimoji="1" lang="en-US" altLang="zh-CN" sz="2500" b="1" dirty="0">
                <a:solidFill>
                  <a:srgbClr val="FF0000"/>
                </a:solidFill>
              </a:rPr>
              <a:t>two hundred nearby stars with direct effective temperature measurements of better than 2.5 per cent</a:t>
            </a:r>
            <a:r>
              <a:rPr kumimoji="1" lang="en-US" altLang="zh-CN" sz="2500" b="1" dirty="0"/>
              <a:t>.</a:t>
            </a:r>
            <a:endParaRPr kumimoji="1" lang="zh-CN" altLang="en-US" sz="2500" b="1" dirty="0"/>
          </a:p>
        </p:txBody>
      </p:sp>
      <p:pic>
        <p:nvPicPr>
          <p:cNvPr id="16" name="图片 15" descr="屏幕快照 2016-11-02 上午12.40.5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8" y="3076600"/>
            <a:ext cx="7920880" cy="464942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870552" y="1758340"/>
            <a:ext cx="53285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  <a:latin typeface="+mn-lt"/>
              </a:rPr>
              <a:t>Huang et al. 2015, MNRAS, 454, 2863</a:t>
            </a:r>
            <a:endParaRPr kumimoji="1" lang="zh-CN" altLang="en-US" sz="20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7331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Luminosity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696" y="1348408"/>
            <a:ext cx="986509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Effective temperature</a:t>
            </a:r>
            <a:endParaRPr kumimoji="1" lang="zh-CN" altLang="en-US" sz="3600" b="1" u="sng" dirty="0"/>
          </a:p>
        </p:txBody>
      </p:sp>
      <p:pic>
        <p:nvPicPr>
          <p:cNvPr id="8" name="图片 7" descr="屏幕快照 2016-06-08 上午2.49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/>
          <a:stretch/>
        </p:blipFill>
        <p:spPr>
          <a:xfrm>
            <a:off x="8720980" y="2140496"/>
            <a:ext cx="4261148" cy="1028700"/>
          </a:xfrm>
          <a:prstGeom prst="rect">
            <a:avLst/>
          </a:prstGeom>
        </p:spPr>
      </p:pic>
      <p:pic>
        <p:nvPicPr>
          <p:cNvPr id="9" name="图片 8" descr="屏幕快照 2016-06-08 上午2.49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8" y="3591305"/>
            <a:ext cx="3960440" cy="5605975"/>
          </a:xfrm>
          <a:prstGeom prst="rect">
            <a:avLst/>
          </a:prstGeom>
        </p:spPr>
      </p:pic>
      <p:pic>
        <p:nvPicPr>
          <p:cNvPr id="10" name="图片 9" descr="屏幕快照 2016-11-02 上午1.59.1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2156889"/>
            <a:ext cx="8179544" cy="718440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870552" y="1758340"/>
            <a:ext cx="5328592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0000FF"/>
                </a:solidFill>
                <a:latin typeface="+mn-lt"/>
              </a:rPr>
              <a:t>Huang et al. 2015, MNRAS, 454, 2863</a:t>
            </a:r>
            <a:endParaRPr kumimoji="1" lang="zh-CN" altLang="en-US" sz="20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012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104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Very difficult because angular sizes are tiny.</a:t>
            </a:r>
          </a:p>
          <a:p>
            <a:pPr lvl="2"/>
            <a:r>
              <a:rPr kumimoji="1" lang="en-US" altLang="zh-CN" dirty="0" smtClean="0">
                <a:solidFill>
                  <a:srgbClr val="0000FF"/>
                </a:solidFill>
              </a:rPr>
              <a:t>The sun at 1pc distance has an angular radius of  ?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461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587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Very difficult because angular sizes are tiny.</a:t>
            </a:r>
          </a:p>
          <a:p>
            <a:pPr lvl="2"/>
            <a:r>
              <a:rPr kumimoji="1" lang="en-US" altLang="zh-CN" dirty="0" smtClean="0">
                <a:solidFill>
                  <a:srgbClr val="0000FF"/>
                </a:solidFill>
              </a:rPr>
              <a:t>The sun at 1pc distance has an angular radius of  ~ 10 mas</a:t>
            </a:r>
          </a:p>
          <a:p>
            <a:pPr lvl="2"/>
            <a:endParaRPr kumimoji="1" lang="en-US" altLang="zh-CN" dirty="0">
              <a:solidFill>
                <a:srgbClr val="0000FF"/>
              </a:solidFill>
            </a:endParaRPr>
          </a:p>
          <a:p>
            <a:pPr lvl="2"/>
            <a:endParaRPr kumimoji="1" lang="en-US" altLang="zh-CN" sz="3200" dirty="0" smtClean="0">
              <a:solidFill>
                <a:srgbClr val="0000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Important because of:</a:t>
            </a: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Surface gravity: g ~ GM/R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2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Density: rho ~ M/R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3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Effective temperature: </a:t>
            </a:r>
            <a:r>
              <a:rPr kumimoji="1" lang="en-US" altLang="zh-CN" dirty="0" err="1" smtClean="0">
                <a:solidFill>
                  <a:srgbClr val="0000FF"/>
                </a:solidFill>
              </a:rPr>
              <a:t>Teff</a:t>
            </a:r>
            <a:r>
              <a:rPr kumimoji="1" lang="en-US" altLang="zh-CN" dirty="0" smtClean="0">
                <a:solidFill>
                  <a:srgbClr val="0000FF"/>
                </a:solidFill>
              </a:rPr>
              <a:t> ~ (L/R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2</a:t>
            </a:r>
            <a:r>
              <a:rPr kumimoji="1" lang="en-US" altLang="zh-CN" dirty="0" smtClean="0">
                <a:solidFill>
                  <a:srgbClr val="0000FF"/>
                </a:solidFill>
              </a:rPr>
              <a:t>)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1/4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Testing models</a:t>
            </a:r>
          </a:p>
          <a:p>
            <a:pPr lvl="2"/>
            <a:endParaRPr kumimoji="1" lang="en-US" altLang="zh-CN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5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5879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Very difficult because angular sizes are tiny.</a:t>
            </a:r>
          </a:p>
          <a:p>
            <a:pPr lvl="2"/>
            <a:r>
              <a:rPr kumimoji="1" lang="en-US" altLang="zh-CN" dirty="0" smtClean="0">
                <a:solidFill>
                  <a:srgbClr val="0000FF"/>
                </a:solidFill>
              </a:rPr>
              <a:t>The sun at 1pc distance has an angular radius of  ~ 10 mas</a:t>
            </a:r>
          </a:p>
          <a:p>
            <a:pPr lvl="2"/>
            <a:endParaRPr kumimoji="1" lang="en-US" altLang="zh-CN" dirty="0">
              <a:solidFill>
                <a:srgbClr val="0000FF"/>
              </a:solidFill>
            </a:endParaRPr>
          </a:p>
          <a:p>
            <a:pPr lvl="2"/>
            <a:endParaRPr kumimoji="1" lang="en-US" altLang="zh-CN" sz="3200" dirty="0" smtClean="0">
              <a:solidFill>
                <a:srgbClr val="0000FF"/>
              </a:solidFill>
            </a:endParaRPr>
          </a:p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Important because of:</a:t>
            </a: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Surface gravity: g ~ GM/R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2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Density: rho ~ M/R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3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Effective temperature: </a:t>
            </a:r>
            <a:r>
              <a:rPr kumimoji="1" lang="en-US" altLang="zh-CN" dirty="0" err="1" smtClean="0">
                <a:solidFill>
                  <a:srgbClr val="0000FF"/>
                </a:solidFill>
              </a:rPr>
              <a:t>Teff</a:t>
            </a:r>
            <a:r>
              <a:rPr kumimoji="1" lang="en-US" altLang="zh-CN" dirty="0" smtClean="0">
                <a:solidFill>
                  <a:srgbClr val="0000FF"/>
                </a:solidFill>
              </a:rPr>
              <a:t> ~ (L/R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2</a:t>
            </a:r>
            <a:r>
              <a:rPr kumimoji="1" lang="en-US" altLang="zh-CN" dirty="0" smtClean="0">
                <a:solidFill>
                  <a:srgbClr val="0000FF"/>
                </a:solidFill>
              </a:rPr>
              <a:t>)</a:t>
            </a:r>
            <a:r>
              <a:rPr kumimoji="1" lang="en-US" altLang="zh-CN" baseline="30000" dirty="0" smtClean="0">
                <a:solidFill>
                  <a:srgbClr val="0000FF"/>
                </a:solidFill>
              </a:rPr>
              <a:t>1/4</a:t>
            </a:r>
          </a:p>
          <a:p>
            <a:pPr marL="1371600" lvl="2" indent="-457200">
              <a:buFont typeface="Arial"/>
              <a:buChar char="•"/>
            </a:pPr>
            <a:endParaRPr kumimoji="1" lang="en-US" altLang="zh-CN" dirty="0">
              <a:solidFill>
                <a:srgbClr val="0000FF"/>
              </a:solidFill>
            </a:endParaRPr>
          </a:p>
          <a:p>
            <a:pPr marL="1371600" lvl="2" indent="-457200">
              <a:buFont typeface="Arial"/>
              <a:buChar char="•"/>
            </a:pPr>
            <a:r>
              <a:rPr kumimoji="1" lang="en-US" altLang="zh-CN" dirty="0" smtClean="0">
                <a:solidFill>
                  <a:srgbClr val="0000FF"/>
                </a:solidFill>
              </a:rPr>
              <a:t>Testing models</a:t>
            </a:r>
          </a:p>
          <a:p>
            <a:pPr lvl="2"/>
            <a:endParaRPr kumimoji="1" lang="en-US" altLang="zh-CN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18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330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Interferometry</a:t>
            </a:r>
          </a:p>
          <a:p>
            <a:pPr marL="1028700" lvl="1" indent="-571500">
              <a:lnSpc>
                <a:spcPct val="200000"/>
              </a:lnSpc>
              <a:buFont typeface="Arial"/>
              <a:buChar char="•"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Speckle interferometry (~ 20 mas)</a:t>
            </a:r>
            <a:endParaRPr kumimoji="1" lang="en-US" altLang="zh-CN" b="1" dirty="0">
              <a:solidFill>
                <a:srgbClr val="0000FF"/>
              </a:solidFill>
            </a:endParaRPr>
          </a:p>
          <a:p>
            <a:pPr marL="1028700" lvl="1" indent="-571500">
              <a:lnSpc>
                <a:spcPct val="200000"/>
              </a:lnSpc>
              <a:buFont typeface="Arial"/>
              <a:buChar char="•"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Phase </a:t>
            </a:r>
            <a:r>
              <a:rPr kumimoji="1" lang="en-US" altLang="zh-CN" b="1" dirty="0">
                <a:solidFill>
                  <a:srgbClr val="0000FF"/>
                </a:solidFill>
              </a:rPr>
              <a:t>interferometry (~ 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10 </a:t>
            </a:r>
            <a:r>
              <a:rPr kumimoji="1" lang="en-US" altLang="zh-CN" b="1" dirty="0">
                <a:solidFill>
                  <a:srgbClr val="0000FF"/>
                </a:solidFill>
              </a:rPr>
              <a:t>mas)</a:t>
            </a:r>
          </a:p>
          <a:p>
            <a:pPr marL="1028700" lvl="1" indent="-571500">
              <a:lnSpc>
                <a:spcPct val="200000"/>
              </a:lnSpc>
              <a:buFont typeface="Arial"/>
              <a:buChar char="•"/>
            </a:pPr>
            <a:r>
              <a:rPr kumimoji="1" lang="en-US" altLang="zh-CN" b="1" dirty="0" smtClean="0">
                <a:solidFill>
                  <a:srgbClr val="0000FF"/>
                </a:solidFill>
              </a:rPr>
              <a:t>Intensity </a:t>
            </a:r>
            <a:r>
              <a:rPr kumimoji="1" lang="en-US" altLang="zh-CN" b="1" dirty="0">
                <a:solidFill>
                  <a:srgbClr val="0000FF"/>
                </a:solidFill>
              </a:rPr>
              <a:t>interferometry (~ 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0.5 </a:t>
            </a:r>
            <a:r>
              <a:rPr kumimoji="1" lang="en-US" altLang="zh-CN" b="1" dirty="0">
                <a:solidFill>
                  <a:srgbClr val="0000FF"/>
                </a:solidFill>
              </a:rPr>
              <a:t>mas</a:t>
            </a:r>
            <a:r>
              <a:rPr kumimoji="1" lang="en-US" altLang="zh-CN" b="1" dirty="0" smtClean="0">
                <a:solidFill>
                  <a:srgbClr val="0000FF"/>
                </a:solidFill>
              </a:rPr>
              <a:t>)</a:t>
            </a:r>
            <a:endParaRPr kumimoji="1" lang="en-US" altLang="zh-CN" b="1" dirty="0">
              <a:solidFill>
                <a:srgbClr val="0000FF"/>
              </a:solidFill>
            </a:endParaRPr>
          </a:p>
        </p:txBody>
      </p:sp>
      <p:pic>
        <p:nvPicPr>
          <p:cNvPr id="3" name="图片 2" descr="屏幕快照 2017-12-21 上午10.47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6" y="4948808"/>
            <a:ext cx="5112568" cy="4409710"/>
          </a:xfrm>
          <a:prstGeom prst="rect">
            <a:avLst/>
          </a:prstGeom>
        </p:spPr>
      </p:pic>
      <p:pic>
        <p:nvPicPr>
          <p:cNvPr id="4" name="图片 3" descr="屏幕快照 2017-12-21 上午10.47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" y="4804791"/>
            <a:ext cx="4536504" cy="466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32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Eclipsing binaries</a:t>
            </a:r>
          </a:p>
        </p:txBody>
      </p:sp>
      <p:pic>
        <p:nvPicPr>
          <p:cNvPr id="6" name="图片 5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952" y="2572544"/>
            <a:ext cx="7848872" cy="58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5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Eclipsing binaries</a:t>
            </a:r>
          </a:p>
        </p:txBody>
      </p:sp>
      <p:pic>
        <p:nvPicPr>
          <p:cNvPr id="3" name="图片 2" descr="640px-Light_curve_of_binary_star_Kepler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6" y="2068488"/>
            <a:ext cx="8809734" cy="55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86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Eclipsing binaries</a:t>
            </a:r>
          </a:p>
        </p:txBody>
      </p:sp>
      <p:pic>
        <p:nvPicPr>
          <p:cNvPr id="3" name="图片 2" descr="640px-Light_curve_of_binary_star_Kepler-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36" y="2068488"/>
            <a:ext cx="8809734" cy="5533614"/>
          </a:xfrm>
          <a:prstGeom prst="rect">
            <a:avLst/>
          </a:prstGeom>
        </p:spPr>
      </p:pic>
      <p:pic>
        <p:nvPicPr>
          <p:cNvPr id="5" name="图片 4" descr="屏幕快照 2017-12-21 上午11.05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52" y="7630988"/>
            <a:ext cx="97917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16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50" y="1258889"/>
            <a:ext cx="10058400" cy="36489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16" y="5212440"/>
            <a:ext cx="3953130" cy="45167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13" y="5130560"/>
            <a:ext cx="5943938" cy="437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8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Asteroseismology</a:t>
            </a:r>
            <a:endParaRPr kumimoji="1" lang="en-US" altLang="zh-CN" sz="3600" dirty="0" smtClean="0"/>
          </a:p>
        </p:txBody>
      </p:sp>
      <p:pic>
        <p:nvPicPr>
          <p:cNvPr id="4" name="图片 3" descr="屏幕快照 2017-12-21 上午11.08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9" y="2644552"/>
            <a:ext cx="5664629" cy="2016224"/>
          </a:xfrm>
          <a:prstGeom prst="rect">
            <a:avLst/>
          </a:prstGeom>
        </p:spPr>
      </p:pic>
      <p:pic>
        <p:nvPicPr>
          <p:cNvPr id="8" name="图片 7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04" y="5740896"/>
            <a:ext cx="2768600" cy="2933700"/>
          </a:xfrm>
          <a:prstGeom prst="rect">
            <a:avLst/>
          </a:prstGeom>
        </p:spPr>
      </p:pic>
      <p:pic>
        <p:nvPicPr>
          <p:cNvPr id="9" name="图片 8" descr="fig2ray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48" y="5740896"/>
            <a:ext cx="2952000" cy="2952000"/>
          </a:xfrm>
          <a:prstGeom prst="rect">
            <a:avLst/>
          </a:prstGeom>
        </p:spPr>
      </p:pic>
      <p:pic>
        <p:nvPicPr>
          <p:cNvPr id="10" name="图片 9" descr="fig1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746" y="5020816"/>
            <a:ext cx="5594310" cy="39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0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radius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Asteroseismology</a:t>
            </a:r>
            <a:endParaRPr kumimoji="1" lang="en-US" altLang="zh-CN" sz="3600" dirty="0" smtClean="0"/>
          </a:p>
        </p:txBody>
      </p:sp>
      <p:pic>
        <p:nvPicPr>
          <p:cNvPr id="4" name="图片 3" descr="屏幕快照 2017-12-21 上午11.08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9" y="2644552"/>
            <a:ext cx="5664629" cy="2016224"/>
          </a:xfrm>
          <a:prstGeom prst="rect">
            <a:avLst/>
          </a:prstGeom>
        </p:spPr>
      </p:pic>
      <p:pic>
        <p:nvPicPr>
          <p:cNvPr id="6" name="图片 5" descr="屏幕快照 2017-12-21 上午11.11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9" y="5164832"/>
            <a:ext cx="643917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6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Only possible to measure accurately for binaries</a:t>
            </a:r>
          </a:p>
        </p:txBody>
      </p:sp>
      <p:pic>
        <p:nvPicPr>
          <p:cNvPr id="3" name="图片 2" descr="屏幕快照 2017-12-21 上午11.19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628" y="2284512"/>
            <a:ext cx="9512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75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Only possible to measure accurately for binaries</a:t>
            </a:r>
          </a:p>
        </p:txBody>
      </p:sp>
      <p:pic>
        <p:nvPicPr>
          <p:cNvPr id="4" name="图片 3" descr="屏幕快照 2017-12-21 上午11.19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68872"/>
            <a:ext cx="96774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47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Only possible to measure accurately for binaries</a:t>
            </a:r>
          </a:p>
        </p:txBody>
      </p:sp>
      <p:pic>
        <p:nvPicPr>
          <p:cNvPr id="3" name="图片 2" descr="屏幕快照 2017-12-21 上午11.2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820" y="2356520"/>
            <a:ext cx="95631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03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Only possible to measure accurately for binaries</a:t>
            </a:r>
          </a:p>
        </p:txBody>
      </p:sp>
      <p:pic>
        <p:nvPicPr>
          <p:cNvPr id="5" name="图片 4" descr="屏幕快照 2017-12-21 上午11.22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88" y="2356520"/>
            <a:ext cx="96012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2716560"/>
            <a:ext cx="10058400" cy="4129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8786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46" y="2068488"/>
            <a:ext cx="9073008" cy="68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64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852464"/>
            <a:ext cx="10058400" cy="68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7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Asteroseismology</a:t>
            </a:r>
            <a:endParaRPr kumimoji="1" lang="en-US" altLang="zh-CN" sz="3600" dirty="0" smtClean="0"/>
          </a:p>
        </p:txBody>
      </p:sp>
      <p:pic>
        <p:nvPicPr>
          <p:cNvPr id="8" name="图片 7" descr="屏幕快照 2017-12-21 上午11.08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9" y="2644552"/>
            <a:ext cx="5664629" cy="2016224"/>
          </a:xfrm>
          <a:prstGeom prst="rect">
            <a:avLst/>
          </a:prstGeom>
        </p:spPr>
      </p:pic>
      <p:pic>
        <p:nvPicPr>
          <p:cNvPr id="9" name="图片 8" descr="屏幕快照 2017-12-21 上午11.11.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9" y="5164832"/>
            <a:ext cx="6439177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03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6" y="1564432"/>
            <a:ext cx="5904656" cy="76413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722" y="1568632"/>
            <a:ext cx="5933618" cy="767880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8955497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mass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720" y="1420416"/>
            <a:ext cx="12025336" cy="1558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Surface gravity</a:t>
            </a:r>
          </a:p>
          <a:p>
            <a:pPr marL="1028700" lvl="3" indent="-571500">
              <a:buFont typeface="Wingdings" charset="2"/>
              <a:buChar char="Ø"/>
            </a:pPr>
            <a:r>
              <a:rPr kumimoji="1" lang="en-US" altLang="zh-CN" dirty="0">
                <a:solidFill>
                  <a:srgbClr val="0000FF"/>
                </a:solidFill>
              </a:rPr>
              <a:t>Surface gravity: g ~ GM/R</a:t>
            </a:r>
            <a:r>
              <a:rPr kumimoji="1" lang="en-US" altLang="zh-CN" baseline="30000" dirty="0">
                <a:solidFill>
                  <a:srgbClr val="0000FF"/>
                </a:solidFill>
              </a:rPr>
              <a:t>2</a:t>
            </a:r>
          </a:p>
          <a:p>
            <a:endParaRPr kumimoji="1" lang="en-US" altLang="zh-CN" sz="3600" dirty="0" smtClean="0"/>
          </a:p>
        </p:txBody>
      </p:sp>
    </p:spTree>
    <p:extLst>
      <p:ext uri="{BB962C8B-B14F-4D97-AF65-F5344CB8AC3E}">
        <p14:creationId xmlns:p14="http://schemas.microsoft.com/office/powerpoint/2010/main" val="1766371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3" name="图片 2" descr="400px-HR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8" y="2037928"/>
            <a:ext cx="5080000" cy="5791200"/>
          </a:xfrm>
          <a:prstGeom prst="rect">
            <a:avLst/>
          </a:prstGeom>
        </p:spPr>
      </p:pic>
      <p:pic>
        <p:nvPicPr>
          <p:cNvPr id="6" name="图片 5" descr="ngc26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2" y="5662736"/>
            <a:ext cx="5080000" cy="4038600"/>
          </a:xfrm>
          <a:prstGeom prst="rect">
            <a:avLst/>
          </a:prstGeom>
        </p:spPr>
      </p:pic>
      <p:pic>
        <p:nvPicPr>
          <p:cNvPr id="5" name="图片 4" descr="m67_h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" r="1869" b="10812"/>
          <a:stretch/>
        </p:blipFill>
        <p:spPr>
          <a:xfrm>
            <a:off x="6430392" y="1060376"/>
            <a:ext cx="5588000" cy="480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28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pic>
        <p:nvPicPr>
          <p:cNvPr id="2" name="图片 1" descr="屏幕快照 2017-12-21 下午12.20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2" y="2053580"/>
            <a:ext cx="12192473" cy="76477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Main Sequence turn-off</a:t>
            </a:r>
          </a:p>
        </p:txBody>
      </p:sp>
    </p:spTree>
    <p:extLst>
      <p:ext uri="{BB962C8B-B14F-4D97-AF65-F5344CB8AC3E}">
        <p14:creationId xmlns:p14="http://schemas.microsoft.com/office/powerpoint/2010/main" val="1395030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Main Sequence turn-off</a:t>
            </a:r>
          </a:p>
        </p:txBody>
      </p:sp>
      <p:pic>
        <p:nvPicPr>
          <p:cNvPr id="3" name="图片 2" descr="屏幕快照 2017-12-21 下午12.20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32" y="1922388"/>
            <a:ext cx="11163300" cy="78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34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2" name="图片 1" descr="屏幕快照 2017-12-21 下午12.22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984" y="1992389"/>
            <a:ext cx="7062688" cy="77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3" name="图片 2" descr="屏幕快照 2017-12-21 下午12.23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840" y="2068488"/>
            <a:ext cx="10121900" cy="74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1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2" name="图片 1" descr="屏幕快照 2017-12-21 下午12.23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316" y="2068488"/>
            <a:ext cx="108077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015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3" name="图片 2" descr="屏幕快照 2017-12-21 下午12.24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0" y="2085528"/>
            <a:ext cx="112903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3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2" name="图片 1" descr="屏幕快照 2017-12-21 下午12.24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0" y="2360488"/>
            <a:ext cx="11277600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age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err="1" smtClean="0"/>
              <a:t>Isochrone</a:t>
            </a:r>
            <a:r>
              <a:rPr kumimoji="1" lang="en-US" altLang="zh-CN" sz="3600" dirty="0" smtClean="0"/>
              <a:t> fitting</a:t>
            </a:r>
          </a:p>
        </p:txBody>
      </p:sp>
      <p:pic>
        <p:nvPicPr>
          <p:cNvPr id="3" name="图片 2" descr="屏幕快照 2017-12-21 下午12.24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32" y="1996480"/>
            <a:ext cx="11277600" cy="77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3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4" y="1564432"/>
            <a:ext cx="5933618" cy="767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40" y="1564432"/>
            <a:ext cx="5933618" cy="7678800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98196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-2233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sz="3400" b="1" dirty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</a:t>
            </a:r>
            <a:r>
              <a:rPr lang="en-US" sz="34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tellar properties: Determining chemical compositions</a:t>
            </a:r>
            <a:endParaRPr lang="en-US" sz="34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1720" y="1420416"/>
            <a:ext cx="12025336" cy="614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kumimoji="1" lang="en-US" altLang="zh-CN" sz="3600" dirty="0" smtClean="0"/>
              <a:t>Spectroscopy</a:t>
            </a:r>
          </a:p>
        </p:txBody>
      </p:sp>
      <p:pic>
        <p:nvPicPr>
          <p:cNvPr id="2" name="图片 1" descr="屏幕快照 2017-12-21 下午12.26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37680"/>
            <a:ext cx="10414000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00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647700" y="645839"/>
            <a:ext cx="11696700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en-US" altLang="zh-CN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Summary</a:t>
            </a:r>
          </a:p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800" b="1" dirty="0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总结</a:t>
            </a:r>
            <a:endParaRPr lang="en-US" altLang="zh-CN" sz="4800" b="1" dirty="0" smtClean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5736" y="2429450"/>
            <a:ext cx="5976664" cy="6623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Physical stellar properties:</a:t>
            </a:r>
          </a:p>
          <a:p>
            <a:endParaRPr kumimoji="1" lang="en-US" altLang="zh-CN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Distance </a:t>
            </a:r>
            <a:r>
              <a:rPr kumimoji="1" lang="en-US" altLang="zh-CN" b="1" i="1" dirty="0" smtClean="0"/>
              <a:t>d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Luminosity </a:t>
            </a:r>
            <a:r>
              <a:rPr kumimoji="1" lang="en-US" altLang="zh-CN" b="1" i="1" dirty="0" smtClean="0"/>
              <a:t>L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Effective temperature </a:t>
            </a:r>
            <a:r>
              <a:rPr kumimoji="1" lang="en-US" altLang="zh-CN" b="1" i="1" dirty="0" err="1" smtClean="0"/>
              <a:t>T</a:t>
            </a:r>
            <a:r>
              <a:rPr kumimoji="1" lang="en-US" altLang="zh-CN" b="1" baseline="-25000" dirty="0" err="1" smtClean="0"/>
              <a:t>eff</a:t>
            </a:r>
            <a:endParaRPr kumimoji="1" lang="en-US" altLang="zh-CN" b="1" baseline="-25000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Radius </a:t>
            </a:r>
            <a:r>
              <a:rPr kumimoji="1" lang="en-US" altLang="zh-CN" b="1" i="1" dirty="0" smtClean="0"/>
              <a:t>R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Mass </a:t>
            </a:r>
            <a:r>
              <a:rPr kumimoji="1" lang="en-US" altLang="zh-CN" b="1" i="1" dirty="0" smtClean="0"/>
              <a:t>M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Age </a:t>
            </a:r>
            <a:r>
              <a:rPr kumimoji="1" lang="en-US" altLang="zh-CN" b="1" i="1" dirty="0" smtClean="0"/>
              <a:t>t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Chemical composition </a:t>
            </a:r>
            <a:r>
              <a:rPr kumimoji="1" lang="en-US" altLang="zh-CN" b="1" i="1" dirty="0" smtClean="0"/>
              <a:t>X</a:t>
            </a:r>
            <a:r>
              <a:rPr kumimoji="1" lang="en-US" altLang="zh-CN" b="1" i="1" baseline="-25000" dirty="0" smtClean="0"/>
              <a:t>i</a:t>
            </a:r>
            <a:endParaRPr kumimoji="1" lang="zh-CN" altLang="en-US" b="1" i="1" baseline="-25000" dirty="0"/>
          </a:p>
        </p:txBody>
      </p:sp>
      <p:sp>
        <p:nvSpPr>
          <p:cNvPr id="5" name="文本框 4"/>
          <p:cNvSpPr txBox="1"/>
          <p:nvPr/>
        </p:nvSpPr>
        <p:spPr>
          <a:xfrm>
            <a:off x="7510512" y="2716560"/>
            <a:ext cx="5112568" cy="6051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3600" b="1" u="sng" dirty="0" smtClean="0"/>
              <a:t>Measurements:</a:t>
            </a:r>
          </a:p>
          <a:p>
            <a:endParaRPr kumimoji="1" lang="en-US" altLang="zh-CN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Position on sky</a:t>
            </a:r>
            <a:endParaRPr kumimoji="1" lang="en-US" altLang="zh-CN" b="1" i="1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Flux at different bands</a:t>
            </a:r>
            <a:endParaRPr kumimoji="1" lang="en-US" altLang="zh-CN" b="1" i="1" dirty="0" smtClean="0"/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Spectrum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baseline="-25000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Interferometry 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Polarization</a:t>
            </a:r>
          </a:p>
          <a:p>
            <a:pPr marL="457200" indent="-457200">
              <a:buFont typeface="Arial"/>
              <a:buChar char="•"/>
            </a:pPr>
            <a:endParaRPr kumimoji="1" lang="en-US" altLang="zh-CN" b="1" dirty="0" smtClean="0"/>
          </a:p>
          <a:p>
            <a:pPr marL="457200" indent="-457200">
              <a:buFont typeface="Arial"/>
              <a:buChar char="•"/>
            </a:pPr>
            <a:r>
              <a:rPr kumimoji="1" lang="en-US" altLang="zh-CN" b="1" dirty="0" smtClean="0"/>
              <a:t>Time dependence of above</a:t>
            </a:r>
          </a:p>
          <a:p>
            <a:endParaRPr kumimoji="1" lang="en-US" altLang="zh-CN" b="1" i="1" dirty="0" smtClean="0"/>
          </a:p>
        </p:txBody>
      </p:sp>
      <p:sp>
        <p:nvSpPr>
          <p:cNvPr id="6" name="左箭头 5"/>
          <p:cNvSpPr/>
          <p:nvPr/>
        </p:nvSpPr>
        <p:spPr bwMode="auto">
          <a:xfrm>
            <a:off x="6574408" y="5380856"/>
            <a:ext cx="792088" cy="432048"/>
          </a:xfrm>
          <a:prstGeom prst="leftArrow">
            <a:avLst/>
          </a:prstGeom>
          <a:solidFill>
            <a:srgbClr val="CCF1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华文宋体" charset="0"/>
              <a:cs typeface="华文宋体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189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06" y="1852464"/>
            <a:ext cx="12623681" cy="23042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80" y="4516760"/>
            <a:ext cx="8763000" cy="4521200"/>
          </a:xfrm>
          <a:prstGeom prst="rect">
            <a:avLst/>
          </a:prstGeom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277506" y="268288"/>
            <a:ext cx="12695088" cy="99060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444477" algn="l"/>
                <a:tab pos="901653" algn="l"/>
                <a:tab pos="1346131" algn="l"/>
                <a:tab pos="1790608" algn="l"/>
                <a:tab pos="2247784" algn="l"/>
                <a:tab pos="2692262" algn="l"/>
                <a:tab pos="3149439" algn="l"/>
                <a:tab pos="3593916" algn="l"/>
                <a:tab pos="4038394" algn="l"/>
                <a:tab pos="4495570" algn="l"/>
                <a:tab pos="4940047" algn="l"/>
                <a:tab pos="5384525" algn="l"/>
                <a:tab pos="5841701" algn="l"/>
                <a:tab pos="6286178" algn="l"/>
                <a:tab pos="6743354" algn="l"/>
                <a:tab pos="7187832" algn="l"/>
                <a:tab pos="7632309" algn="l"/>
                <a:tab pos="8089486" algn="l"/>
                <a:tab pos="8533964" algn="l"/>
                <a:tab pos="8978441" algn="l"/>
                <a:tab pos="8991140" algn="l"/>
              </a:tabLst>
              <a:defRPr/>
            </a:pPr>
            <a:r>
              <a:rPr lang="zh-CN" altLang="en-US" sz="4600" b="1" smtClean="0">
                <a:solidFill>
                  <a:srgbClr val="DD2067"/>
                </a:solidFill>
                <a:latin typeface="Arial Black"/>
                <a:ea typeface="Heiti SC Light"/>
                <a:cs typeface="Arial Black"/>
              </a:rPr>
              <a:t>恒星光谱分类</a:t>
            </a:r>
            <a:endParaRPr lang="en-US" sz="4600" b="1" dirty="0">
              <a:solidFill>
                <a:srgbClr val="DD2067"/>
              </a:solidFill>
              <a:latin typeface="Arial Black"/>
              <a:ea typeface="Heiti SC Light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54136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L 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Title &amp; Bullets">
      <a:majorFont>
        <a:latin typeface="Gill Sans"/>
        <a:ea typeface="Heiti SC Medium"/>
        <a:cs typeface="Heiti SC Medium"/>
      </a:majorFont>
      <a:minorFont>
        <a:latin typeface="Gill Sans"/>
        <a:ea typeface="Heiti SC Medium"/>
        <a:cs typeface="Heiti S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L 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B8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4L Blank">
      <a:majorFont>
        <a:latin typeface="Times New Roman Bold"/>
        <a:ea typeface="华文宋体"/>
        <a:cs typeface="华文宋体"/>
      </a:majorFont>
      <a:minorFont>
        <a:latin typeface="Times New Roman Bold"/>
        <a:ea typeface="华文宋体"/>
        <a:cs typeface="华文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华文宋体" charset="0"/>
            <a:cs typeface="华文宋体" charset="0"/>
            <a:sym typeface="Times New Roman" charset="0"/>
          </a:defRPr>
        </a:defPPr>
      </a:lstStyle>
    </a:lnDef>
  </a:objectDefaults>
  <a:extraClrSchemeLst>
    <a:extraClrScheme>
      <a:clrScheme name="4L 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24081</TotalTime>
  <Pages>0</Pages>
  <Words>2084</Words>
  <Characters>0</Characters>
  <Application>Microsoft Macintosh PowerPoint</Application>
  <PresentationFormat>自定义</PresentationFormat>
  <Lines>0</Lines>
  <Paragraphs>494</Paragraphs>
  <Slides>81</Slides>
  <Notes>81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81</vt:i4>
      </vt:variant>
    </vt:vector>
  </HeadingPairs>
  <TitlesOfParts>
    <vt:vector size="95" baseType="lpstr">
      <vt:lpstr>Arial Black</vt:lpstr>
      <vt:lpstr>Calibri</vt:lpstr>
      <vt:lpstr>Gill Sans</vt:lpstr>
      <vt:lpstr>Heiti SC Light</vt:lpstr>
      <vt:lpstr>Heiti SC Medium</vt:lpstr>
      <vt:lpstr>Kaiti SC Regular</vt:lpstr>
      <vt:lpstr>Times New Roman</vt:lpstr>
      <vt:lpstr>Times New Roman Bold</vt:lpstr>
      <vt:lpstr>Wingdings</vt:lpstr>
      <vt:lpstr>华文宋体</vt:lpstr>
      <vt:lpstr>宋体</vt:lpstr>
      <vt:lpstr>Arial</vt:lpstr>
      <vt:lpstr>4L Title &amp; Bullets</vt:lpstr>
      <vt:lpstr>4L Blank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/>
  <cp:keywords/>
  <dc:description/>
  <cp:lastModifiedBy>YangHuang</cp:lastModifiedBy>
  <cp:revision>1318</cp:revision>
  <cp:lastPrinted>2019-11-11T04:37:59Z</cp:lastPrinted>
  <dcterms:modified xsi:type="dcterms:W3CDTF">2021-05-28T01:50:36Z</dcterms:modified>
</cp:coreProperties>
</file>