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49"/>
  </p:notesMasterIdLst>
  <p:sldIdLst>
    <p:sldId id="411" r:id="rId3"/>
    <p:sldId id="518" r:id="rId4"/>
    <p:sldId id="419" r:id="rId5"/>
    <p:sldId id="466" r:id="rId6"/>
    <p:sldId id="470" r:id="rId7"/>
    <p:sldId id="468" r:id="rId8"/>
    <p:sldId id="469" r:id="rId9"/>
    <p:sldId id="481" r:id="rId10"/>
    <p:sldId id="482" r:id="rId11"/>
    <p:sldId id="483" r:id="rId12"/>
    <p:sldId id="485" r:id="rId13"/>
    <p:sldId id="487" r:id="rId14"/>
    <p:sldId id="488" r:id="rId15"/>
    <p:sldId id="519" r:id="rId16"/>
    <p:sldId id="520" r:id="rId17"/>
    <p:sldId id="462" r:id="rId18"/>
    <p:sldId id="490" r:id="rId19"/>
    <p:sldId id="492" r:id="rId20"/>
    <p:sldId id="493" r:id="rId21"/>
    <p:sldId id="510" r:id="rId22"/>
    <p:sldId id="495" r:id="rId23"/>
    <p:sldId id="496" r:id="rId24"/>
    <p:sldId id="521" r:id="rId25"/>
    <p:sldId id="498" r:id="rId26"/>
    <p:sldId id="499" r:id="rId27"/>
    <p:sldId id="501" r:id="rId28"/>
    <p:sldId id="502" r:id="rId29"/>
    <p:sldId id="523" r:id="rId30"/>
    <p:sldId id="525" r:id="rId31"/>
    <p:sldId id="522" r:id="rId32"/>
    <p:sldId id="526" r:id="rId33"/>
    <p:sldId id="528" r:id="rId34"/>
    <p:sldId id="527" r:id="rId35"/>
    <p:sldId id="503" r:id="rId36"/>
    <p:sldId id="504" r:id="rId37"/>
    <p:sldId id="505" r:id="rId38"/>
    <p:sldId id="507" r:id="rId39"/>
    <p:sldId id="508" r:id="rId40"/>
    <p:sldId id="511" r:id="rId41"/>
    <p:sldId id="512" r:id="rId42"/>
    <p:sldId id="513" r:id="rId43"/>
    <p:sldId id="514" r:id="rId44"/>
    <p:sldId id="515" r:id="rId45"/>
    <p:sldId id="516" r:id="rId46"/>
    <p:sldId id="491" r:id="rId47"/>
    <p:sldId id="517" r:id="rId48"/>
  </p:sldIdLst>
  <p:sldSz cx="13004800" cy="9753600"/>
  <p:notesSz cx="6858000" cy="9144000"/>
  <p:defaultTextStyle>
    <a:defPPr>
      <a:defRPr lang="en-US"/>
    </a:defPPr>
    <a:lvl1pPr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1pPr>
    <a:lvl2pPr marL="45710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2pPr>
    <a:lvl3pPr marL="91421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3pPr>
    <a:lvl4pPr marL="137132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4pPr>
    <a:lvl5pPr marL="182843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5pPr>
    <a:lvl6pPr marL="2285544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6pPr>
    <a:lvl7pPr marL="2742653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7pPr>
    <a:lvl8pPr marL="3199762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8pPr>
    <a:lvl9pPr marL="3656871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00FF00"/>
    <a:srgbClr val="F0DAA2"/>
    <a:srgbClr val="CDFF73"/>
    <a:srgbClr val="CCFF66"/>
    <a:srgbClr val="FFCC66"/>
    <a:srgbClr val="FFFC78"/>
    <a:srgbClr val="FFD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93" autoAdjust="0"/>
    <p:restoredTop sz="91416" autoAdjust="0"/>
  </p:normalViewPr>
  <p:slideViewPr>
    <p:cSldViewPr>
      <p:cViewPr>
        <p:scale>
          <a:sx n="70" d="100"/>
          <a:sy n="70" d="100"/>
        </p:scale>
        <p:origin x="3168" y="29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7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261EE-22FD-DA4A-913D-9CE696674065}" type="datetimeFigureOut">
              <a:rPr kumimoji="1" lang="zh-CN" altLang="en-US" smtClean="0"/>
              <a:t>2021/5/11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1C43E-018A-5146-90BF-F5EBC907396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68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43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653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762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871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739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8809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671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4730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53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7706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995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673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3241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6362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937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54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526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107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628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5195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225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2125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7514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5408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2766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845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6007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85960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467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3952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6440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57258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4760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8089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084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11454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940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9406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39003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6654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3517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9812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6599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7279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0389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1255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2292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949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3677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332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5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2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6" y="120651"/>
            <a:ext cx="2924176" cy="962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2" y="120651"/>
            <a:ext cx="8620124" cy="962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83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213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82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1685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23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13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28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480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2019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82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Times New Roman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7514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35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32167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321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0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414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1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8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401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170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173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6604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242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hyperlink" Target="http://vega.bac.pku.edu.cn/astro/astro.htm" TargetMode="Externa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20651"/>
            <a:ext cx="11696700" cy="21605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81239"/>
            <a:ext cx="11696700" cy="746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8496301"/>
            <a:ext cx="1143000" cy="116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85296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00" y="8516938"/>
            <a:ext cx="11461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8532814"/>
            <a:ext cx="1146175" cy="110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/>
          </p:cNvSpPr>
          <p:nvPr/>
        </p:nvSpPr>
        <p:spPr bwMode="auto">
          <a:xfrm>
            <a:off x="2736851" y="8788401"/>
            <a:ext cx="7518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0576" bIns="0"/>
          <a:lstStyle/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北京大学物理学院天文学系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                                      </a:t>
            </a: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北京大学科维理天文与天体物理研究所</a:t>
            </a:r>
            <a:endParaRPr lang="en-US" altLang="ja-JP" sz="1399">
              <a:solidFill>
                <a:srgbClr val="996633"/>
              </a:solidFill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地址：理科二号楼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2901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6275 1134             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地址：朗润园科维理楼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6275 6692</a:t>
            </a: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  <a:hlinkClick r:id="rId17"/>
              </a:rPr>
              <a:t>http://vega.bac.pku.edu.cn/astro/astro.htm</a:t>
            </a:r>
            <a:r>
              <a:rPr lang="en-US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            </a:t>
            </a: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http://kiaa.pku.edu.cn/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Times New Roman Bold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16126" y="2210655"/>
            <a:ext cx="12457385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9pPr>
          </a:lstStyle>
          <a:p>
            <a:pPr algn="ctr" eaLnBrk="1" hangingPunct="1"/>
            <a:r>
              <a:rPr lang="zh-CN" altLang="en-US" sz="6000" b="1" dirty="0" smtClean="0">
                <a:latin typeface="+mj-lt"/>
                <a:ea typeface="+mj-ea"/>
                <a:cs typeface="Arial Black"/>
              </a:rPr>
              <a:t>太阳与恒星</a:t>
            </a:r>
            <a:endParaRPr lang="en-US" sz="6000" b="1" dirty="0">
              <a:latin typeface="+mj-lt"/>
              <a:ea typeface="+mj-ea"/>
              <a:cs typeface="Arial Black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21680" y="8199395"/>
            <a:ext cx="12961440" cy="1573949"/>
            <a:chOff x="21680" y="8199396"/>
            <a:chExt cx="12961440" cy="1573948"/>
          </a:xfrm>
        </p:grpSpPr>
        <p:sp>
          <p:nvSpPr>
            <p:cNvPr id="3075" name="Rectangle 10"/>
            <p:cNvSpPr>
              <a:spLocks/>
            </p:cNvSpPr>
            <p:nvPr/>
          </p:nvSpPr>
          <p:spPr bwMode="auto">
            <a:xfrm>
              <a:off x="10226074" y="9537019"/>
              <a:ext cx="2750753" cy="15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银河下的郭守敬望远镜</a:t>
              </a:r>
              <a:r>
                <a:rPr lang="en-US" altLang="ja-JP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 (LAMOST) — </a:t>
              </a: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摄影苏晨</a:t>
              </a:r>
              <a:endParaRPr lang="en-US" sz="999" dirty="0">
                <a:solidFill>
                  <a:srgbClr val="FFFFFF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0" y="8199396"/>
              <a:ext cx="3604841" cy="1537200"/>
            </a:xfrm>
            <a:prstGeom prst="rect">
              <a:avLst/>
            </a:prstGeom>
          </p:spPr>
        </p:pic>
        <p:pic>
          <p:nvPicPr>
            <p:cNvPr id="36" name="Picture 10" descr="a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048" y="8207913"/>
              <a:ext cx="1639649" cy="1537170"/>
            </a:xfrm>
            <a:prstGeom prst="rect">
              <a:avLst/>
            </a:prstGeom>
          </p:spPr>
        </p:pic>
        <p:pic>
          <p:nvPicPr>
            <p:cNvPr id="2" name="图片 1" descr="屏幕快照 2018-03-18 下午2.43.3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7"/>
            <a:stretch/>
          </p:blipFill>
          <p:spPr>
            <a:xfrm>
              <a:off x="5207120" y="8236144"/>
              <a:ext cx="7776000" cy="15372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792290" y="4585589"/>
            <a:ext cx="9505056" cy="26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Yang Huang (</a:t>
            </a:r>
            <a:r>
              <a:rPr kumimoji="1" lang="zh-CN" altLang="en-US" sz="3600" b="1" dirty="0" smtClean="0"/>
              <a:t>黄样</a:t>
            </a:r>
            <a:r>
              <a:rPr kumimoji="1" lang="en-US" altLang="zh-CN" sz="3600" b="1" dirty="0" smtClean="0"/>
              <a:t>)</a:t>
            </a:r>
          </a:p>
          <a:p>
            <a:pPr algn="ctr"/>
            <a:endParaRPr kumimoji="1" lang="en-US" altLang="zh-CN" sz="3600" b="1" dirty="0" smtClean="0"/>
          </a:p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SWIFAR, YNU</a:t>
            </a:r>
          </a:p>
          <a:p>
            <a:pPr algn="ctr"/>
            <a:r>
              <a:rPr kumimoji="1" lang="en-US" altLang="zh-CN" sz="3600" b="1" dirty="0" smtClean="0"/>
              <a:t>(</a:t>
            </a:r>
            <a:r>
              <a:rPr kumimoji="1" lang="zh-CN" altLang="en-US" sz="3600" b="1" dirty="0" smtClean="0"/>
              <a:t>云南大学中国西南天文研究所</a:t>
            </a:r>
            <a:r>
              <a:rPr kumimoji="1" lang="en-US" altLang="zh-CN" sz="3600" b="1" dirty="0" smtClean="0"/>
              <a:t>)</a:t>
            </a:r>
          </a:p>
          <a:p>
            <a:pPr algn="ctr"/>
            <a:r>
              <a:rPr kumimoji="1" lang="en-US" altLang="zh-CN" sz="3600" b="1" dirty="0"/>
              <a:t>https://yanghuang0.wixsite.com/</a:t>
            </a:r>
            <a:r>
              <a:rPr kumimoji="1" lang="en-US" altLang="zh-CN" sz="3600" b="1" dirty="0" err="1"/>
              <a:t>yangh</a:t>
            </a:r>
            <a:endParaRPr kumimoji="1" lang="en-US" altLang="zh-CN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314044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太阳的内部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9426" y="3652664"/>
            <a:ext cx="11233248" cy="438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一、核反应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区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太阳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在自身的引力作用下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物质向核心聚集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在核心形成</a:t>
            </a:r>
            <a:r>
              <a:rPr kumimoji="1" lang="zh-CN" altLang="en-US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高温和超高压态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导致了内部的氢聚变为氦的热核反应。从中心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到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0.25 </a:t>
            </a:r>
            <a:r>
              <a:rPr kumimoji="1" lang="en-US" altLang="zh-CN" dirty="0" err="1" smtClean="0">
                <a:ea typeface="Times New Roman" charset="0"/>
                <a:cs typeface="Times New Roman" charset="0"/>
              </a:rPr>
              <a:t>Rsun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约占太阳体积</a:t>
            </a:r>
            <a:r>
              <a:rPr kumimoji="1" lang="en-US" altLang="zh-CN" dirty="0">
                <a:ea typeface="Times New Roman" charset="0"/>
                <a:cs typeface="Times New Roman" charset="0"/>
              </a:rPr>
              <a:t>1/64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而其质量却占太阳总质量的一半以上。太阳核心的温度高达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1.5*10^7 - 2×10^7 K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压力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为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2.5×10^11 </a:t>
            </a:r>
            <a:r>
              <a:rPr kumimoji="1" lang="en-US" altLang="zh-CN" dirty="0" err="1" smtClean="0">
                <a:ea typeface="Times New Roman" charset="0"/>
                <a:cs typeface="Times New Roman" charset="0"/>
              </a:rPr>
              <a:t>atm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即超过地面大气压的</a:t>
            </a:r>
            <a:r>
              <a:rPr kumimoji="1" lang="en-US" altLang="zh-CN" dirty="0">
                <a:ea typeface="Times New Roman" charset="0"/>
                <a:cs typeface="Times New Roman" charset="0"/>
              </a:rPr>
              <a:t>2500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亿倍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!</a:t>
            </a:r>
            <a:r>
              <a:rPr kumimoji="1" lang="zh-CN" altLang="en-US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物质密度为</a:t>
            </a:r>
            <a:r>
              <a:rPr kumimoji="1" lang="en-US" altLang="zh-CN" b="1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150000kg/m^3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。核心区的温度和密度的分布都随着与太阳中心距离的增而迅速下降。</a:t>
            </a:r>
            <a:r>
              <a:rPr kumimoji="1" lang="zh-CN" altLang="en-US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在这个超高温、超高压的核心区</a:t>
            </a:r>
            <a:r>
              <a:rPr kumimoji="1" lang="en-US" altLang="zh-CN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发生着激烈的热核反应。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在所产生的能量主要来自氢核合成氦核的聚变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它是太阳辐射和太阳活动的主能量来源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太阳发射的能量约</a:t>
            </a:r>
            <a:r>
              <a:rPr kumimoji="1" lang="en-US" altLang="zh-CN" dirty="0">
                <a:ea typeface="Times New Roman" charset="0"/>
                <a:cs typeface="Times New Roman" charset="0"/>
              </a:rPr>
              <a:t>99%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是由这里产生的。</a:t>
            </a:r>
          </a:p>
        </p:txBody>
      </p:sp>
    </p:spTree>
    <p:extLst>
      <p:ext uri="{BB962C8B-B14F-4D97-AF65-F5344CB8AC3E}">
        <p14:creationId xmlns:p14="http://schemas.microsoft.com/office/powerpoint/2010/main" val="2107649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太阳的内部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9426" y="3652664"/>
            <a:ext cx="11233248" cy="266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二、辐射区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从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0.25 ~ 0.86 </a:t>
            </a:r>
            <a:r>
              <a:rPr kumimoji="1" lang="en-US" altLang="zh-CN" dirty="0" err="1" smtClean="0">
                <a:ea typeface="Times New Roman" charset="0"/>
                <a:cs typeface="Times New Roman" charset="0"/>
              </a:rPr>
              <a:t>Rsun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辐射区。在这层中气体温度约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7×10^6 K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密度约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15000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kg/m</a:t>
            </a:r>
            <a:r>
              <a:rPr kumimoji="1" lang="en-US" altLang="zh-CN" baseline="30000" dirty="0" smtClean="0">
                <a:ea typeface="Times New Roman" charset="0"/>
                <a:cs typeface="Times New Roman" charset="0"/>
              </a:rPr>
              <a:t>3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。按体积而言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辐射区约占太阳体积的一半。太阳核心产生的能量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通过这个区域以辐射的方式向外传输。核心区产生的光子在向外表面传播的过程中多次被物质吸收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而后再发射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才传输到太阳的外面大气层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。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0661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太阳的内部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9426" y="3652664"/>
            <a:ext cx="11233248" cy="266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三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、对流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区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对流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区在辐射区的外面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大约从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0.86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err="1" smtClean="0">
                <a:ea typeface="Times New Roman" charset="0"/>
                <a:cs typeface="Times New Roman" charset="0"/>
              </a:rPr>
              <a:t>Rsun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至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光球的底部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温度约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5×10^5 K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密度也降至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150 kg/m</a:t>
            </a:r>
            <a:r>
              <a:rPr kumimoji="1" lang="en-US" altLang="zh-CN" baseline="30000" dirty="0" smtClean="0">
                <a:ea typeface="Times New Roman" charset="0"/>
                <a:cs typeface="Times New Roman" charset="0"/>
              </a:rPr>
              <a:t>3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。由于巨大的温度差引起对流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内部的热量主要以对流的方式向太阳表面传输。除了通过对流和辐射传输能量外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在对流区的大气湍流还会产生扰动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即低频声波。这种声波将机械能量传输到太阳外层大气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导致加热和其他作用。</a:t>
            </a:r>
          </a:p>
        </p:txBody>
      </p:sp>
    </p:spTree>
    <p:extLst>
      <p:ext uri="{BB962C8B-B14F-4D97-AF65-F5344CB8AC3E}">
        <p14:creationId xmlns:p14="http://schemas.microsoft.com/office/powerpoint/2010/main" val="380565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太阳的观测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43" y="3796680"/>
            <a:ext cx="7411814" cy="470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2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太阳的观测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60" y="1712912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71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太阳的观测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40" y="3652664"/>
            <a:ext cx="10225136" cy="57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29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C392F1A-6357-4C5E-9BF3-E3698F17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66" y="1642944"/>
            <a:ext cx="6912768" cy="75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27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868688"/>
            <a:ext cx="496855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8" y="3868688"/>
            <a:ext cx="4327449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35788" y="1881172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从里向外分三个层圈：光球层、色球层和日冕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2598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46" y="3918600"/>
            <a:ext cx="6547010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从里向外分三个层圈：光球层、色球层和日冕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0" y="3918600"/>
            <a:ext cx="496855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56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从里向外分三个层圈：光球层、色球层和日冕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00" y="3724672"/>
            <a:ext cx="7848872" cy="541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28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Outline (</a:t>
            </a:r>
            <a:r>
              <a:rPr lang="zh-CN" alt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课程设计</a:t>
            </a: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)</a:t>
            </a:r>
            <a:endParaRPr lang="en-US" sz="5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1021120"/>
            <a:ext cx="6667500" cy="7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65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从里向外分三个层圈：光球层、色球层和日冕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33848" y="4020658"/>
            <a:ext cx="9289032" cy="438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光球层：温度约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5800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K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，厚度约几百公里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色球层：温度几千到几十万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K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，厚度为一千多公里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过渡区：温度几十万到一百万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K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，厚度几千公里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日冕：温度几百万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K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，厚度几万公里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20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光球层：临边昏暗效应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3811064"/>
            <a:ext cx="5688632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08" y="3811064"/>
            <a:ext cx="53777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37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：临边昏暗效应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724672"/>
            <a:ext cx="6346188" cy="57323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14552" y="4167502"/>
            <a:ext cx="5607272" cy="4813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视线的中心方向可以看见太阳更深的层发出的光（越热，即能量越大）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视线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的边缘方向看见太阳较浅层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发出的光（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越冷，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即能量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越小）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问：什么样的能量辐射结构不存在邻边昏暗效应？</a:t>
            </a:r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23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：临边昏暗效应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8" y="3061437"/>
            <a:ext cx="10058400" cy="61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4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83529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3811064"/>
            <a:ext cx="5688632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790432" y="3439704"/>
            <a:ext cx="5553968" cy="6059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特点：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pPr marL="914308" lvl="1" indent="-4572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温度低于周围（约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4500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K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pPr marL="914308" lvl="1" indent="-4572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磁场强于周围（约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0.35-0.45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T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pPr marL="914308" lvl="1" indent="-4572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大小不一（几千公里到几十万公里不等）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pPr marL="914308" lvl="1" indent="-4572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持续几天到几个星期不等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pPr marL="914308" lvl="1" indent="-4572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强弱存在周期性变化（约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11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年）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364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8264" y="4084712"/>
            <a:ext cx="8352928" cy="266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最早的发现者：公元前</a:t>
            </a:r>
            <a:r>
              <a:rPr kumimoji="1" lang="en-US" altLang="zh-CN" dirty="0">
                <a:ea typeface="Times New Roman" charset="0"/>
                <a:cs typeface="Times New Roman" charset="0"/>
              </a:rPr>
              <a:t>28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年汉朝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人（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我国古代正史上记录有一千多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次）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汉书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·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五行志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》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里是这样记载的：“成帝河平元年三月乙未，日出黄，</a:t>
            </a:r>
            <a:r>
              <a:rPr kumimoji="1" lang="zh-CN" altLang="en-US" b="1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有黑气，大如钱，居日中央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”。</a:t>
            </a:r>
          </a:p>
        </p:txBody>
      </p:sp>
    </p:spTree>
    <p:extLst>
      <p:ext uri="{BB962C8B-B14F-4D97-AF65-F5344CB8AC3E}">
        <p14:creationId xmlns:p14="http://schemas.microsoft.com/office/powerpoint/2010/main" val="1272904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84" y="4159636"/>
            <a:ext cx="5256584" cy="3886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68" y="4159636"/>
            <a:ext cx="5306198" cy="38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595994"/>
            <a:ext cx="3606800" cy="5105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7700" y="8879000"/>
            <a:ext cx="4968552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海因利希</a:t>
            </a:r>
            <a:r>
              <a:rPr kumimoji="1" lang="en-US" altLang="zh-CN" dirty="0">
                <a:latin typeface="KaiTi" charset="-122"/>
                <a:ea typeface="KaiTi" charset="-122"/>
                <a:cs typeface="KaiTi" charset="-122"/>
              </a:rPr>
              <a:t>·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史瓦贝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5" y="3595994"/>
            <a:ext cx="7357277" cy="5105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44616" y="8701394"/>
            <a:ext cx="6646416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史瓦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贝的家和观测台（摄于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2011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年；引自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kumimoji="1" lang="en-US" altLang="zh-CN" dirty="0" err="1" smtClean="0">
                <a:latin typeface="KaiTi" charset="-122"/>
                <a:ea typeface="KaiTi" charset="-122"/>
                <a:cs typeface="KaiTi" charset="-122"/>
              </a:rPr>
              <a:t>Arlt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 2011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）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132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3953702"/>
            <a:ext cx="5168900" cy="4914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74" y="2017411"/>
            <a:ext cx="3003371" cy="685119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14368" y="9148289"/>
            <a:ext cx="2513930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is-IS" altLang="zh-CN"/>
              <a:t>Arlt 2011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9585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98344" y="8567460"/>
            <a:ext cx="2513930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is-IS" altLang="zh-CN"/>
              <a:t>Arlt 2011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4012704"/>
            <a:ext cx="1211954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8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9872" y="2259650"/>
            <a:ext cx="8208912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第二次课：</a:t>
            </a:r>
            <a:endParaRPr kumimoji="1" lang="en-US" altLang="zh-CN" sz="4000" b="1" dirty="0" smtClean="0">
              <a:latin typeface="KaiTi" charset="-122"/>
              <a:ea typeface="KaiTi" charset="-122"/>
              <a:cs typeface="KaiTi" charset="-122"/>
            </a:endParaRPr>
          </a:p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dirty="0" smtClean="0">
                <a:latin typeface="KaiTi" charset="-122"/>
                <a:ea typeface="KaiTi" charset="-122"/>
                <a:cs typeface="KaiTi" charset="-122"/>
              </a:rPr>
              <a:t>太阳大气</a:t>
            </a:r>
            <a:endParaRPr kumimoji="1" lang="en-US" altLang="zh-CN" sz="4000" dirty="0" smtClean="0">
              <a:latin typeface="KaiTi" charset="-122"/>
              <a:ea typeface="KaiTi" charset="-122"/>
              <a:cs typeface="KaiTi" charset="-122"/>
            </a:endParaRPr>
          </a:p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dirty="0" smtClean="0">
                <a:latin typeface="KaiTi" charset="-122"/>
                <a:ea typeface="KaiTi" charset="-122"/>
                <a:cs typeface="KaiTi" charset="-122"/>
              </a:rPr>
              <a:t>太阳活动</a:t>
            </a:r>
            <a:endParaRPr kumimoji="1" lang="en-US" altLang="zh-CN" sz="4000" dirty="0" smtClean="0">
              <a:latin typeface="KaiTi" charset="-122"/>
              <a:ea typeface="KaiTi" charset="-122"/>
              <a:cs typeface="KaiTi" charset="-122"/>
            </a:endParaRPr>
          </a:p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dirty="0" smtClean="0">
                <a:latin typeface="KaiTi" charset="-122"/>
                <a:ea typeface="KaiTi" charset="-122"/>
                <a:cs typeface="KaiTi" charset="-122"/>
              </a:rPr>
              <a:t>日地关系</a:t>
            </a:r>
            <a:endParaRPr kumimoji="1" lang="en-US" altLang="zh-CN" sz="4000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zh-CN" altLang="en-US" sz="4000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2363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6" y="3606290"/>
            <a:ext cx="7048500" cy="593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本框 9"/>
          <p:cNvSpPr txBox="1"/>
          <p:nvPr/>
        </p:nvSpPr>
        <p:spPr>
          <a:xfrm>
            <a:off x="8079332" y="4594083"/>
            <a:ext cx="4776980" cy="395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黑子活动强弱存在约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11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年的周期性变化。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最早发现太阳黑子活动存在周期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的是德国天文学家史瓦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贝（根据他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1926-1943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的观测记录报道了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10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年周期，后称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家史瓦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贝周期）。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5698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09812" y="3940696"/>
            <a:ext cx="10333148" cy="309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Wolf </a:t>
            </a:r>
            <a:r>
              <a:rPr kumimoji="1" lang="zh-CN" altLang="en-US" b="1" dirty="0" smtClean="0"/>
              <a:t> 数：</a:t>
            </a:r>
            <a:endParaRPr kumimoji="1" lang="en-US" altLang="zh-CN" b="1" dirty="0" smtClean="0"/>
          </a:p>
          <a:p>
            <a:pPr algn="ctr"/>
            <a:r>
              <a:rPr kumimoji="1" lang="en-US" altLang="zh-CN" b="1" dirty="0" smtClean="0"/>
              <a:t>R </a:t>
            </a:r>
            <a:r>
              <a:rPr kumimoji="1" lang="en-US" altLang="zh-CN" b="1" dirty="0"/>
              <a:t>= k(10g + f</a:t>
            </a:r>
            <a:r>
              <a:rPr kumimoji="1" lang="en-US" altLang="zh-CN" b="1" dirty="0" smtClean="0"/>
              <a:t>)</a:t>
            </a:r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R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代表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Wolf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数，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g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是黑子群数，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f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代表黑子总数（一群黑子算一个）。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K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代表观测者修正因子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7534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09812" y="3940696"/>
            <a:ext cx="10333148" cy="309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Wolf </a:t>
            </a:r>
            <a:r>
              <a:rPr kumimoji="1" lang="zh-CN" altLang="en-US" b="1" dirty="0" smtClean="0"/>
              <a:t> 数：</a:t>
            </a:r>
            <a:endParaRPr kumimoji="1" lang="en-US" altLang="zh-CN" b="1" dirty="0" smtClean="0"/>
          </a:p>
          <a:p>
            <a:pPr algn="ctr"/>
            <a:r>
              <a:rPr kumimoji="1" lang="en-US" altLang="zh-CN" b="1" dirty="0" smtClean="0"/>
              <a:t>R </a:t>
            </a:r>
            <a:r>
              <a:rPr kumimoji="1" lang="en-US" altLang="zh-CN" b="1" dirty="0"/>
              <a:t>= k(10g + f</a:t>
            </a:r>
            <a:r>
              <a:rPr kumimoji="1" lang="en-US" altLang="zh-CN" b="1" dirty="0" smtClean="0"/>
              <a:t>)</a:t>
            </a:r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R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代表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Wolf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数，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g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是黑子群数，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f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代表黑子总数（一群黑子算一个）。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K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代表观测者修正因子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80" y="4019944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81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光球层：太阳黑子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44" y="3573538"/>
            <a:ext cx="8784976" cy="56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1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光球层：光斑与米粒组织 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2" y="3940696"/>
            <a:ext cx="7025618" cy="46530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66" y="3940696"/>
            <a:ext cx="5838746" cy="465303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16382" y="3203119"/>
            <a:ext cx="5622722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光斑活动也具有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11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年的周期性</a:t>
            </a:r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4056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光球层：大气组成（光谱观测）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14" y="3940696"/>
            <a:ext cx="7848872" cy="488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456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96" y="3868688"/>
            <a:ext cx="5472608" cy="547260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222480" y="4603135"/>
            <a:ext cx="4776980" cy="395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淹没在光球层中，只有日全食时或使用特定波段（如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H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alpha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）来观测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色球的谱线以发射线为主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色球层中充满了针状体（可能与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P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模振动有关）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4842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16" y="4079844"/>
            <a:ext cx="5001896" cy="500189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22480" y="4603135"/>
            <a:ext cx="4776980" cy="395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淹没在光球层中，只有日全食时或使用特定波段（如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H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alpha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）来观测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色球的谱线以发射线为主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色球层中充满了针状体（可能与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P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模振动有关）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497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22480" y="4603135"/>
            <a:ext cx="4776980" cy="395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淹没在光球层中，只有日全食时或使用特定波段（如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H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alpha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）来观测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色球的谱线以发射线为主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色球层中充满了针状体（可能与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P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模振动有关）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2" y="4185351"/>
            <a:ext cx="6777234" cy="449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48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色球层：谱斑、耀斑、日珥、日浪以及暗条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1881172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22480" y="4603135"/>
            <a:ext cx="4776980" cy="395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谱斑与黑子成协出现，但寿命更长</a:t>
            </a:r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耀斑与其他太阳活动成协（如日珥、日浪、日喷和日冕物质抛射），也即是俗称的“太阳风暴”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1" y="3868688"/>
            <a:ext cx="5741785" cy="49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9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276" y="1744671"/>
            <a:ext cx="8208912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</a:t>
            </a:r>
            <a:r>
              <a:rPr kumimoji="1" lang="zh-CN" altLang="en-US" sz="4000" b="1" smtClean="0">
                <a:latin typeface="KaiTi" charset="-122"/>
                <a:ea typeface="KaiTi" charset="-122"/>
                <a:cs typeface="KaiTi" charset="-122"/>
              </a:rPr>
              <a:t>物理性质</a:t>
            </a:r>
            <a:endParaRPr kumimoji="1" lang="en-US" altLang="zh-CN" sz="4000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9832" y="2788568"/>
            <a:ext cx="8928992" cy="6530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我们通过一个计算游戏来简单理解下太阳的一些基本性质：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/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已知：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日地距离 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 AU</a:t>
            </a:r>
            <a:r>
              <a:rPr kumimoji="1" lang="en-US" altLang="zh-CN" dirty="0" smtClean="0">
                <a:latin typeface="KaiTi" charset="-122"/>
                <a:ea typeface="KaiTi" charset="-122"/>
                <a:cs typeface="KaiTi" charset="-122"/>
              </a:rPr>
              <a:t>)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：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149,598,000 km</a:t>
            </a: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太阳的角直径：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32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 角分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地球质量：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5.965*10^24 kg</a:t>
            </a:r>
          </a:p>
          <a:p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地球绕转太阳的速度：</a:t>
            </a:r>
            <a:r>
              <a:rPr kumimoji="1" lang="fi-FI" altLang="zh-CN" dirty="0">
                <a:ea typeface="Times New Roman" charset="0"/>
                <a:cs typeface="Times New Roman" charset="0"/>
              </a:rPr>
              <a:t>29.79</a:t>
            </a:r>
            <a:r>
              <a:rPr kumimoji="1" lang="zh-CN" altLang="en-US" dirty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km/s</a:t>
            </a:r>
          </a:p>
          <a:p>
            <a:r>
              <a:rPr kumimoji="1" lang="zh-CN" altLang="en-US" dirty="0" smtClean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太阳的有效温度： </a:t>
            </a:r>
            <a:r>
              <a:rPr kumimoji="1" lang="en-US" altLang="zh-CN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5777</a:t>
            </a:r>
            <a:r>
              <a:rPr kumimoji="1" lang="zh-CN" altLang="en-US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K</a:t>
            </a:r>
          </a:p>
          <a:p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问：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太阳光传到地球的时间：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太阳的质量：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1.989</a:t>
            </a:r>
            <a:r>
              <a:rPr kumimoji="1" lang="zh-CN" altLang="en-US" dirty="0" smtClean="0">
                <a:ea typeface="Times New Roman" charset="0"/>
                <a:cs typeface="Times New Roman" charset="0"/>
              </a:rPr>
              <a:t>*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10^30 kg</a:t>
            </a: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太阳的半径：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6.959*10^5 km</a:t>
            </a:r>
          </a:p>
          <a:p>
            <a:r>
              <a:rPr kumimoji="1" lang="zh-CN" altLang="en-US" dirty="0" smtClean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太阳的光度：</a:t>
            </a:r>
            <a:r>
              <a:rPr kumimoji="1" lang="en-US" altLang="zh-CN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3.826*10^26 W</a:t>
            </a:r>
          </a:p>
        </p:txBody>
      </p:sp>
    </p:spTree>
    <p:extLst>
      <p:ext uri="{BB962C8B-B14F-4D97-AF65-F5344CB8AC3E}">
        <p14:creationId xmlns:p14="http://schemas.microsoft.com/office/powerpoint/2010/main" val="371646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色球层：谱斑、耀斑、日珥、日浪以及暗条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6380" y="1980953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577738"/>
            <a:ext cx="10058400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26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日冕：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6380" y="1980953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36" y="3806584"/>
            <a:ext cx="5472608" cy="539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806584"/>
            <a:ext cx="54006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2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日冕：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6380" y="1980953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04" y="3573538"/>
            <a:ext cx="8947601" cy="46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2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日冕：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6380" y="1980953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54" y="3573538"/>
            <a:ext cx="8242300" cy="549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259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3848" y="2557875"/>
            <a:ext cx="1000911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各种太阳活动</a:t>
            </a:r>
            <a:r>
              <a:rPr kumimoji="1" lang="zh-CN" altLang="en-US" dirty="0">
                <a:latin typeface="KaiTi" charset="-122"/>
                <a:ea typeface="KaiTi" charset="-122"/>
                <a:cs typeface="KaiTi" charset="-122"/>
              </a:rPr>
              <a:t>的本质是太阳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磁场的活动。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6380" y="1980953"/>
            <a:ext cx="127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太阳的大气与活动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00" y="3868688"/>
            <a:ext cx="5472608" cy="5007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81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380" y="1980953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日地关系：验证广义相对论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8" y="2852345"/>
            <a:ext cx="5322168" cy="68346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24416" y="8912896"/>
            <a:ext cx="7200800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爱丁顿</a:t>
            </a:r>
            <a:r>
              <a:rPr kumimoji="1" lang="en-US" altLang="zh-CN" dirty="0" smtClean="0"/>
              <a:t>1919</a:t>
            </a:r>
            <a:r>
              <a:rPr kumimoji="1" lang="zh-CN" altLang="en-US" dirty="0" smtClean="0"/>
              <a:t>年日全食拍摄</a:t>
            </a:r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42" y="2852344"/>
            <a:ext cx="5832422" cy="68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31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380" y="1980953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日地关系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52" y="3076600"/>
            <a:ext cx="8280920" cy="621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20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276" y="1744671"/>
            <a:ext cx="8208912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</a:t>
            </a:r>
            <a:r>
              <a:rPr kumimoji="1" lang="zh-CN" altLang="en-US" sz="4000" b="1" smtClean="0">
                <a:latin typeface="KaiTi" charset="-122"/>
                <a:ea typeface="KaiTi" charset="-122"/>
                <a:cs typeface="KaiTi" charset="-122"/>
              </a:rPr>
              <a:t>物理性质</a:t>
            </a:r>
            <a:endParaRPr kumimoji="1" lang="en-US" altLang="zh-CN" sz="4000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9832" y="2923571"/>
            <a:ext cx="8928992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年龄：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b="1" dirty="0" smtClean="0">
              <a:ea typeface="Times New Roman" charset="0"/>
              <a:cs typeface="Times New Roman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98886" y="3660299"/>
            <a:ext cx="8794328" cy="9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地球的冷却速度：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2000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万年至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4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亿年（开尔文勋爵）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铅铀法（半衰期）：约</a:t>
            </a:r>
            <a:r>
              <a:rPr kumimoji="1" lang="en-US" altLang="zh-CN" dirty="0" smtClean="0">
                <a:ea typeface="Times New Roman" charset="0"/>
                <a:cs typeface="Times New Roman" charset="0"/>
              </a:rPr>
              <a:t>46</a:t>
            </a:r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亿年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5" y="4965624"/>
            <a:ext cx="4716512" cy="3941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81" y="4948808"/>
            <a:ext cx="5257043" cy="395529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45816" y="9125272"/>
            <a:ext cx="3528392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微型锆石晶体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7366151" y="9125272"/>
            <a:ext cx="4248702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代亚布罗</a:t>
            </a:r>
            <a:r>
              <a:rPr kumimoji="1" lang="zh-CN" altLang="en-US" sz="2800" smtClean="0"/>
              <a:t>峡谷陨石碎片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46209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276" y="1744671"/>
            <a:ext cx="8208912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</a:t>
            </a:r>
            <a:r>
              <a:rPr kumimoji="1" lang="zh-CN" altLang="en-US" sz="4000" b="1" smtClean="0">
                <a:latin typeface="KaiTi" charset="-122"/>
                <a:ea typeface="KaiTi" charset="-122"/>
                <a:cs typeface="KaiTi" charset="-122"/>
              </a:rPr>
              <a:t>物理性质</a:t>
            </a:r>
            <a:endParaRPr kumimoji="1" lang="en-US" altLang="zh-CN" sz="4000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9832" y="2923571"/>
            <a:ext cx="8928992" cy="223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化学性质：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b="1" dirty="0" smtClean="0">
              <a:ea typeface="Times New Roman" charset="0"/>
              <a:cs typeface="Times New Roman" charset="0"/>
            </a:endParaRPr>
          </a:p>
          <a:p>
            <a:r>
              <a:rPr kumimoji="1" lang="en-US" altLang="zh-CN" b="1" dirty="0" smtClean="0">
                <a:ea typeface="Times New Roman" charset="0"/>
                <a:cs typeface="Times New Roman" charset="0"/>
              </a:rPr>
              <a:t>74%</a:t>
            </a:r>
            <a:r>
              <a:rPr kumimoji="1" lang="zh-CN" altLang="en-US" b="1" dirty="0" smtClean="0">
                <a:ea typeface="Times New Roman" charset="0"/>
                <a:cs typeface="Times New Roman" charset="0"/>
              </a:rPr>
              <a:t> </a:t>
            </a:r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氢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en-US" altLang="zh-CN" b="1" dirty="0" smtClean="0">
                <a:ea typeface="Times New Roman" charset="0"/>
                <a:cs typeface="Times New Roman" charset="0"/>
              </a:rPr>
              <a:t>25%</a:t>
            </a:r>
            <a:r>
              <a:rPr kumimoji="1" lang="zh-CN" altLang="en-US" b="1" dirty="0" smtClean="0">
                <a:ea typeface="Times New Roman" charset="0"/>
                <a:cs typeface="Times New Roman" charset="0"/>
              </a:rPr>
              <a:t> </a:t>
            </a:r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氦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en-US" altLang="zh-CN" b="1" dirty="0" smtClean="0">
                <a:ea typeface="Times New Roman" charset="0"/>
                <a:cs typeface="Times New Roman" charset="0"/>
              </a:rPr>
              <a:t>1%</a:t>
            </a:r>
            <a:r>
              <a:rPr kumimoji="1" lang="zh-CN" altLang="en-US" b="1" dirty="0" smtClean="0">
                <a:ea typeface="Times New Roman" charset="0"/>
                <a:cs typeface="Times New Roman" charset="0"/>
              </a:rPr>
              <a:t> </a:t>
            </a:r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其它元素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24" y="3087221"/>
            <a:ext cx="7848872" cy="488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765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276" y="1744671"/>
            <a:ext cx="8208912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</a:t>
            </a:r>
            <a:r>
              <a:rPr kumimoji="1" lang="zh-CN" altLang="en-US" sz="4000" b="1" smtClean="0">
                <a:latin typeface="KaiTi" charset="-122"/>
                <a:ea typeface="KaiTi" charset="-122"/>
                <a:cs typeface="KaiTi" charset="-122"/>
              </a:rPr>
              <a:t>物理性质</a:t>
            </a:r>
            <a:endParaRPr kumimoji="1" lang="en-US" altLang="zh-CN" sz="4000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9832" y="2923571"/>
            <a:ext cx="8928992" cy="395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运动学性质：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b="1" dirty="0" smtClean="0">
              <a:ea typeface="Times New Roman" charset="0"/>
              <a:cs typeface="Times New Roman" charset="0"/>
            </a:endParaRPr>
          </a:p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太阳绕转银河系中心的速度约为</a:t>
            </a:r>
            <a:r>
              <a:rPr kumimoji="1" lang="en-US" altLang="zh-CN" b="1" dirty="0" smtClean="0">
                <a:latin typeface="KaiTi" charset="-122"/>
                <a:ea typeface="KaiTi" charset="-122"/>
                <a:cs typeface="KaiTi" charset="-122"/>
              </a:rPr>
              <a:t>: </a:t>
            </a:r>
            <a:r>
              <a:rPr kumimoji="1" lang="en-US" altLang="zh-CN" b="1" dirty="0" smtClean="0">
                <a:ea typeface="Times New Roman" charset="0"/>
                <a:cs typeface="Times New Roman" charset="0"/>
              </a:rPr>
              <a:t>238</a:t>
            </a:r>
            <a:r>
              <a:rPr kumimoji="1" lang="zh-CN" altLang="en-US" b="1" dirty="0" smtClean="0"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 smtClean="0">
                <a:ea typeface="Times New Roman" charset="0"/>
                <a:cs typeface="Times New Roman" charset="0"/>
              </a:rPr>
              <a:t>km/s</a:t>
            </a:r>
          </a:p>
          <a:p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太阳的本征速度是定义本地精致坐标系的基石。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b="1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问：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太阳绕银河系一圈需要多久？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b="1" dirty="0" smtClean="0">
                <a:latin typeface="KaiTi" charset="-122"/>
                <a:ea typeface="KaiTi" charset="-122"/>
                <a:cs typeface="KaiTi" charset="-122"/>
              </a:rPr>
              <a:t>目前已经转了多少圈了？</a:t>
            </a:r>
            <a:endParaRPr kumimoji="1" lang="en-US" altLang="zh-CN" b="1" dirty="0" smtClean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1227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太阳的内部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580656"/>
            <a:ext cx="100584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465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Sun 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（太阳）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788" y="2428528"/>
            <a:ext cx="12720524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608" lvl="1" indent="-5715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4000" b="1" dirty="0" smtClean="0">
                <a:latin typeface="KaiTi" charset="-122"/>
                <a:ea typeface="KaiTi" charset="-122"/>
                <a:cs typeface="KaiTi" charset="-122"/>
              </a:rPr>
              <a:t>太阳的内部</a:t>
            </a:r>
            <a:endParaRPr kumimoji="1" lang="en-US" altLang="zh-CN" sz="4000" b="1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5816" y="3580656"/>
            <a:ext cx="8352928" cy="137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从里向外分三个区：核反应区、辐射区和对流区</a:t>
            </a:r>
            <a:endParaRPr kumimoji="1" lang="en-US" altLang="zh-CN" dirty="0" smtClean="0">
              <a:latin typeface="KaiTi" charset="-122"/>
              <a:ea typeface="KaiTi" charset="-122"/>
              <a:cs typeface="KaiTi" charset="-122"/>
            </a:endParaRPr>
          </a:p>
          <a:p>
            <a:endParaRPr kumimoji="1" lang="en-US" altLang="zh-CN" dirty="0">
              <a:latin typeface="KaiTi" charset="-122"/>
              <a:ea typeface="KaiTi" charset="-122"/>
              <a:cs typeface="KaiTi" charset="-122"/>
            </a:endParaRPr>
          </a:p>
          <a:p>
            <a:r>
              <a:rPr kumimoji="1" lang="zh-CN" altLang="en-US" dirty="0" smtClean="0">
                <a:latin typeface="KaiTi" charset="-122"/>
                <a:ea typeface="KaiTi" charset="-122"/>
                <a:cs typeface="KaiTi" charset="-122"/>
              </a:rPr>
              <a:t>从里向外分三个层圈：光球层、色球层和日冕</a:t>
            </a:r>
            <a:endParaRPr kumimoji="1" lang="zh-CN" altLang="en-US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271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L 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Title &amp; Bullets">
      <a:majorFont>
        <a:latin typeface="Gill Sans"/>
        <a:ea typeface="Heiti SC Medium"/>
        <a:cs typeface="Heiti SC Medium"/>
      </a:majorFont>
      <a:minorFont>
        <a:latin typeface="Gill Sans"/>
        <a:ea typeface="Heiti SC Medium"/>
        <a:cs typeface="Heiti S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L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Blank">
      <a:majorFont>
        <a:latin typeface="Times New Roman Bold"/>
        <a:ea typeface="华文宋体"/>
        <a:cs typeface="华文宋体"/>
      </a:majorFont>
      <a:minorFont>
        <a:latin typeface="Times New Roman Bold"/>
        <a:ea typeface="华文宋体"/>
        <a:cs typeface="华文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23870</TotalTime>
  <Pages>0</Pages>
  <Words>1856</Words>
  <Characters>0</Characters>
  <Application>Microsoft Macintosh PowerPoint</Application>
  <PresentationFormat>自定义</PresentationFormat>
  <Lines>0</Lines>
  <Paragraphs>302</Paragraphs>
  <Slides>46</Slides>
  <Notes>46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46</vt:i4>
      </vt:variant>
    </vt:vector>
  </HeadingPairs>
  <TitlesOfParts>
    <vt:vector size="59" baseType="lpstr">
      <vt:lpstr>Arial Black</vt:lpstr>
      <vt:lpstr>Calibri</vt:lpstr>
      <vt:lpstr>Gill Sans</vt:lpstr>
      <vt:lpstr>Heiti SC Light</vt:lpstr>
      <vt:lpstr>Heiti SC Medium</vt:lpstr>
      <vt:lpstr>KaiTi</vt:lpstr>
      <vt:lpstr>Times New Roman</vt:lpstr>
      <vt:lpstr>Times New Roman Bold</vt:lpstr>
      <vt:lpstr>华文宋体</vt:lpstr>
      <vt:lpstr>宋体</vt:lpstr>
      <vt:lpstr>Arial</vt:lpstr>
      <vt:lpstr>4L Title &amp; Bullets</vt:lpstr>
      <vt:lpstr>4L Blank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subject/>
  <dc:creator/>
  <cp:keywords/>
  <dc:description/>
  <cp:lastModifiedBy>YangHuang</cp:lastModifiedBy>
  <cp:revision>1292</cp:revision>
  <cp:lastPrinted>2019-11-11T04:37:59Z</cp:lastPrinted>
  <dcterms:modified xsi:type="dcterms:W3CDTF">2021-05-11T01:19:36Z</dcterms:modified>
</cp:coreProperties>
</file>