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14"/>
  </p:notesMasterIdLst>
  <p:sldIdLst>
    <p:sldId id="411" r:id="rId3"/>
    <p:sldId id="495" r:id="rId4"/>
    <p:sldId id="419" r:id="rId5"/>
    <p:sldId id="503" r:id="rId6"/>
    <p:sldId id="504" r:id="rId7"/>
    <p:sldId id="505" r:id="rId8"/>
    <p:sldId id="506" r:id="rId9"/>
    <p:sldId id="507" r:id="rId10"/>
    <p:sldId id="508" r:id="rId11"/>
    <p:sldId id="509" r:id="rId12"/>
    <p:sldId id="510" r:id="rId13"/>
  </p:sldIdLst>
  <p:sldSz cx="13004800" cy="9753600"/>
  <p:notesSz cx="6858000" cy="9144000"/>
  <p:defaultTextStyle>
    <a:defPPr>
      <a:defRPr lang="en-US"/>
    </a:defPPr>
    <a:lvl1pPr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1pPr>
    <a:lvl2pPr marL="45710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2pPr>
    <a:lvl3pPr marL="91421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3pPr>
    <a:lvl4pPr marL="137132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4pPr>
    <a:lvl5pPr marL="182843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5pPr>
    <a:lvl6pPr marL="2285544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6pPr>
    <a:lvl7pPr marL="2742653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7pPr>
    <a:lvl8pPr marL="3199762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8pPr>
    <a:lvl9pPr marL="3656871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F0DAA2"/>
    <a:srgbClr val="CDFF73"/>
    <a:srgbClr val="CCFF66"/>
    <a:srgbClr val="FFCC66"/>
    <a:srgbClr val="FFFC78"/>
    <a:srgbClr val="FF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94809" autoAdjust="0"/>
  </p:normalViewPr>
  <p:slideViewPr>
    <p:cSldViewPr>
      <p:cViewPr>
        <p:scale>
          <a:sx n="80" d="100"/>
          <a:sy n="80" d="100"/>
        </p:scale>
        <p:origin x="2880" y="35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61EE-22FD-DA4A-913D-9CE696674065}" type="datetimeFigureOut">
              <a:rPr kumimoji="1" lang="zh-CN" altLang="en-US" smtClean="0"/>
              <a:t>2021/6/8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C43E-018A-5146-90BF-F5EBC907396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6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653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762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39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5522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791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18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66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21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096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831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983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201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583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5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6" y="120651"/>
            <a:ext cx="2924176" cy="962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2" y="120651"/>
            <a:ext cx="8620124" cy="962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83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21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82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685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1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28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48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201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8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Times New Roman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51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35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32167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321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0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4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1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8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0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17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17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42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hyperlink" Target="http://vega.bac.pku.edu.cn/astro/astro.htm" TargetMode="Externa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20651"/>
            <a:ext cx="11696700" cy="2160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81239"/>
            <a:ext cx="11696700" cy="746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8496301"/>
            <a:ext cx="1143000" cy="11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85296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0" y="8516938"/>
            <a:ext cx="1146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8532814"/>
            <a:ext cx="1146175" cy="110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2736851" y="8788401"/>
            <a:ext cx="751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576" bIns="0"/>
          <a:lstStyle/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北京大学物理学院天文学系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                                      </a:t>
            </a: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北京大学科维理天文与天体物理研究所</a:t>
            </a:r>
            <a:endParaRPr lang="en-US" altLang="ja-JP" sz="1399">
              <a:solidFill>
                <a:srgbClr val="996633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地址：理科二号楼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2901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6275 1134             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地址：朗润园科维理楼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6275 6692</a:t>
            </a: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  <a:hlinkClick r:id="rId17"/>
              </a:rPr>
              <a:t>http://vega.bac.pku.edu.cn/astro/astro.htm</a:t>
            </a:r>
            <a:r>
              <a:rPr lang="en-US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            </a:t>
            </a: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http://kiaa.pku.edu.cn/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jpg"/><Relationship Id="rId16" Type="http://schemas.openxmlformats.org/officeDocument/2006/relationships/image" Target="../media/image27.jpeg"/><Relationship Id="rId17" Type="http://schemas.openxmlformats.org/officeDocument/2006/relationships/image" Target="../media/image28.jpg"/><Relationship Id="rId18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16126" y="2210655"/>
            <a:ext cx="12457385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9pPr>
          </a:lstStyle>
          <a:p>
            <a:pPr algn="ctr" eaLnBrk="1" hangingPunct="1"/>
            <a:r>
              <a:rPr lang="zh-CN" altLang="en-US" sz="6000" b="1" dirty="0" smtClean="0">
                <a:latin typeface="+mj-lt"/>
                <a:ea typeface="+mj-ea"/>
                <a:cs typeface="Arial Black"/>
              </a:rPr>
              <a:t>太阳与恒星</a:t>
            </a:r>
            <a:endParaRPr lang="en-US" sz="6000" b="1" dirty="0">
              <a:latin typeface="+mj-lt"/>
              <a:ea typeface="+mj-ea"/>
              <a:cs typeface="Arial Black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21680" y="8199395"/>
            <a:ext cx="12961440" cy="1573949"/>
            <a:chOff x="21680" y="8199396"/>
            <a:chExt cx="12961440" cy="1573948"/>
          </a:xfrm>
        </p:grpSpPr>
        <p:sp>
          <p:nvSpPr>
            <p:cNvPr id="3075" name="Rectangle 10"/>
            <p:cNvSpPr>
              <a:spLocks/>
            </p:cNvSpPr>
            <p:nvPr/>
          </p:nvSpPr>
          <p:spPr bwMode="auto">
            <a:xfrm>
              <a:off x="10226074" y="9537019"/>
              <a:ext cx="2750753" cy="15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银河下的郭守敬望远镜</a:t>
              </a:r>
              <a:r>
                <a:rPr lang="en-US" altLang="ja-JP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 (LAMOST) — </a:t>
              </a: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摄影苏晨</a:t>
              </a:r>
              <a:endParaRPr lang="en-US" sz="999" dirty="0">
                <a:solidFill>
                  <a:srgbClr val="FF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0" y="8199396"/>
              <a:ext cx="3604841" cy="1537200"/>
            </a:xfrm>
            <a:prstGeom prst="rect">
              <a:avLst/>
            </a:prstGeom>
          </p:spPr>
        </p:pic>
        <p:pic>
          <p:nvPicPr>
            <p:cNvPr id="36" name="Picture 10" descr="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048" y="8207913"/>
              <a:ext cx="1639649" cy="1537170"/>
            </a:xfrm>
            <a:prstGeom prst="rect">
              <a:avLst/>
            </a:prstGeom>
          </p:spPr>
        </p:pic>
        <p:pic>
          <p:nvPicPr>
            <p:cNvPr id="2" name="图片 1" descr="屏幕快照 2018-03-18 下午2.43.3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7"/>
            <a:stretch/>
          </p:blipFill>
          <p:spPr>
            <a:xfrm>
              <a:off x="5207120" y="8236144"/>
              <a:ext cx="7776000" cy="15372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792290" y="4585589"/>
            <a:ext cx="9505056" cy="26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Yang Huang (</a:t>
            </a:r>
            <a:r>
              <a:rPr kumimoji="1" lang="zh-CN" altLang="en-US" sz="3600" b="1" dirty="0" smtClean="0"/>
              <a:t>黄样</a:t>
            </a:r>
            <a:r>
              <a:rPr kumimoji="1" lang="en-US" altLang="zh-CN" sz="3600" b="1" dirty="0" smtClean="0"/>
              <a:t>)</a:t>
            </a:r>
          </a:p>
          <a:p>
            <a:pPr algn="ctr"/>
            <a:endParaRPr kumimoji="1" lang="en-US" altLang="zh-CN" sz="3600" b="1" dirty="0" smtClean="0"/>
          </a:p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SWIFAR, YNU</a:t>
            </a:r>
          </a:p>
          <a:p>
            <a:pPr algn="ctr"/>
            <a:r>
              <a:rPr kumimoji="1" lang="en-US" altLang="zh-CN" sz="3600" b="1" dirty="0" smtClean="0"/>
              <a:t>(</a:t>
            </a:r>
            <a:r>
              <a:rPr kumimoji="1" lang="zh-CN" altLang="en-US" sz="3600" b="1" dirty="0" smtClean="0"/>
              <a:t>云南大学中国西南天文研究所</a:t>
            </a:r>
            <a:r>
              <a:rPr kumimoji="1" lang="en-US" altLang="zh-CN" sz="3600" b="1" dirty="0" smtClean="0"/>
              <a:t>)</a:t>
            </a:r>
          </a:p>
          <a:p>
            <a:pPr algn="ctr"/>
            <a:r>
              <a:rPr kumimoji="1" lang="en-US" altLang="zh-CN" sz="3600" b="1" dirty="0"/>
              <a:t>https://yanghuang0.wixsite.com/</a:t>
            </a:r>
            <a:r>
              <a:rPr kumimoji="1" lang="en-US" altLang="zh-CN" sz="3600" b="1" dirty="0" err="1"/>
              <a:t>yangh</a:t>
            </a:r>
            <a:endParaRPr kumimoji="1"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314044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" y="2140496"/>
            <a:ext cx="1120667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56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32" y="1420416"/>
            <a:ext cx="10058400" cy="73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85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Outline (</a:t>
            </a:r>
            <a:r>
              <a:rPr lang="zh-CN" alt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课程设计</a:t>
            </a: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)</a:t>
            </a:r>
            <a:endParaRPr lang="en-US" sz="5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20416"/>
            <a:ext cx="6584404" cy="79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Rectangle 8"/>
          <p:cNvSpPr>
            <a:spLocks/>
          </p:cNvSpPr>
          <p:nvPr/>
        </p:nvSpPr>
        <p:spPr bwMode="auto">
          <a:xfrm>
            <a:off x="504056" y="7253064"/>
            <a:ext cx="119750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ts val="598"/>
              </a:spcBef>
              <a:buSzPct val="116000"/>
              <a:buFont typeface="Wingdings" charset="2"/>
              <a:buChar char="²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3200" b="1" dirty="0" smtClean="0">
                <a:latin typeface="+mn-lt"/>
                <a:ea typeface="GB18030 Bitmap"/>
                <a:cs typeface="Arial Black"/>
                <a:sym typeface="Arial Black" charset="0"/>
              </a:rPr>
              <a:t>Understanding how galaxies assemble and acquire their characteristic structure and properties (the “grand designs”) </a:t>
            </a:r>
            <a:r>
              <a:rPr lang="en-US" altLang="ja-JP" sz="3200" b="1" dirty="0" smtClean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is one of the most challenging problems of modern astrophysics.</a:t>
            </a:r>
            <a:endParaRPr lang="en-US" altLang="ja-JP" sz="3200" b="1" dirty="0">
              <a:solidFill>
                <a:srgbClr val="FF0000"/>
              </a:solidFill>
              <a:latin typeface="+mn-lt"/>
              <a:ea typeface="GB18030 Bitmap"/>
              <a:cs typeface="Arial Black"/>
              <a:sym typeface="Arial Black" charset="0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8159104" y="1348408"/>
            <a:ext cx="4680000" cy="5400000"/>
            <a:chOff x="8159104" y="1204392"/>
            <a:chExt cx="4680000" cy="5400000"/>
          </a:xfrm>
        </p:grpSpPr>
        <p:pic>
          <p:nvPicPr>
            <p:cNvPr id="10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104" y="1204392"/>
              <a:ext cx="4680000" cy="54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8231608" y="1276400"/>
              <a:ext cx="4535496" cy="216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2431" bIns="0"/>
            <a:lstStyle/>
            <a:p>
              <a:pPr marL="52385" algn="ctr"/>
              <a:r>
                <a:rPr lang="en-US" altLang="ja-JP" sz="1500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Galaxy: fundamental building block</a:t>
              </a:r>
              <a:endParaRPr lang="en-US" sz="1500" dirty="0">
                <a:solidFill>
                  <a:srgbClr val="FF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endParaRPr>
            </a:p>
          </p:txBody>
        </p:sp>
      </p:grpSp>
      <p:pic>
        <p:nvPicPr>
          <p:cNvPr id="12" name="图片 11" descr="880px-CMB_Timeline300_no_WMAP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8" y="1348408"/>
            <a:ext cx="7920000" cy="540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688" y="6388368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NASA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86576" y="6438708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SINGS group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24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15" name="图片 14" descr="1280px-Artist's_impression_of_the_Milky_Way_(updated_-_annotat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5" y="1780896"/>
            <a:ext cx="3960000" cy="3960000"/>
          </a:xfrm>
          <a:prstGeom prst="rect">
            <a:avLst/>
          </a:prstGeom>
        </p:spPr>
      </p:pic>
      <p:pic>
        <p:nvPicPr>
          <p:cNvPr id="16" name="图片 15" descr="屏幕快照 2016-09-11 下午12.52.3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/>
          <a:stretch/>
        </p:blipFill>
        <p:spPr>
          <a:xfrm>
            <a:off x="4888451" y="1780896"/>
            <a:ext cx="7662621" cy="3960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73808" y="5431196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dirty="0" smtClean="0">
                <a:solidFill>
                  <a:schemeClr val="bg1"/>
                </a:solidFill>
              </a:rPr>
              <a:t>Adopted from R. Hurt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73808" y="1708448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 dirty="0" smtClean="0">
                <a:solidFill>
                  <a:schemeClr val="bg1"/>
                </a:solidFill>
              </a:rPr>
              <a:t>Face-on view</a:t>
            </a:r>
            <a:endParaRPr kumimoji="1" lang="zh-CN" altLang="en-US" sz="15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18224" y="5359188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A. </a:t>
            </a:r>
            <a:r>
              <a:rPr kumimoji="1" lang="en-US" altLang="zh-CN" sz="1500" dirty="0" err="1" smtClean="0">
                <a:solidFill>
                  <a:schemeClr val="bg1"/>
                </a:solidFill>
              </a:rPr>
              <a:t>Mallenhoff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18224" y="1780456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b="1" dirty="0" smtClean="0">
                <a:solidFill>
                  <a:srgbClr val="FFFFFF"/>
                </a:solidFill>
              </a:rPr>
              <a:t>Edge-on view</a:t>
            </a:r>
            <a:endParaRPr kumimoji="1" lang="zh-CN" altLang="en-US" sz="1500" b="1" dirty="0">
              <a:solidFill>
                <a:srgbClr val="FFFFFF"/>
              </a:solidFill>
            </a:endParaRP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>
            <a:off x="525736" y="6316960"/>
            <a:ext cx="1209734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ts val="598"/>
              </a:spcBef>
              <a:buSzPct val="116000"/>
              <a:buFont typeface="Wingdings" charset="2"/>
              <a:buChar char="²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3200" b="1" dirty="0">
                <a:latin typeface="+mn-lt"/>
                <a:ea typeface="GB18030 Bitmap"/>
                <a:cs typeface="Arial Black"/>
                <a:sym typeface="Arial Black" charset="0"/>
              </a:rPr>
              <a:t>Milky Way is the </a:t>
            </a:r>
            <a:r>
              <a:rPr lang="en-US" altLang="ja-JP" sz="3200" b="1" dirty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only galaxy </a:t>
            </a:r>
            <a:r>
              <a:rPr lang="en-US" altLang="ja-JP" sz="3200" b="1" dirty="0">
                <a:latin typeface="+mn-lt"/>
                <a:ea typeface="GB18030 Bitmap"/>
                <a:cs typeface="Arial Black"/>
                <a:sym typeface="Arial Black" charset="0"/>
              </a:rPr>
              <a:t>that can be studied </a:t>
            </a:r>
            <a:r>
              <a:rPr lang="en-US" altLang="ja-JP" sz="3200" b="1" dirty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in great detail </a:t>
            </a:r>
            <a:r>
              <a:rPr lang="en-US" altLang="ja-JP" sz="3200" b="1" dirty="0">
                <a:latin typeface="+mn-lt"/>
                <a:ea typeface="GB18030 Bitmap"/>
                <a:cs typeface="Arial Black"/>
                <a:sym typeface="Arial Black" charset="0"/>
              </a:rPr>
              <a:t>and a good understanding of its stellar populations is important for </a:t>
            </a:r>
            <a:r>
              <a:rPr lang="en-US" altLang="ja-JP" sz="3200" b="1" dirty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our understanding of galaxy </a:t>
            </a:r>
            <a:r>
              <a:rPr lang="en-US" altLang="ja-JP" sz="3200" b="1" dirty="0" smtClean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formation and evolution </a:t>
            </a:r>
            <a:r>
              <a:rPr lang="en-US" altLang="ja-JP" sz="3200" b="1" dirty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in general</a:t>
            </a:r>
            <a:r>
              <a:rPr lang="en-US" altLang="ja-JP" sz="3200" b="1" dirty="0" smtClean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.</a:t>
            </a:r>
          </a:p>
          <a:p>
            <a:pPr>
              <a:spcBef>
                <a:spcPts val="598"/>
              </a:spcBef>
              <a:buSzPct val="116000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endParaRPr lang="en-US" altLang="ja-JP" sz="3200" b="1" dirty="0" smtClean="0">
              <a:solidFill>
                <a:srgbClr val="FF0000"/>
              </a:solidFill>
              <a:latin typeface="+mn-lt"/>
              <a:ea typeface="GB18030 Bitmap"/>
              <a:cs typeface="Arial Black"/>
              <a:sym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19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10" name="图片 9" descr="1280px-Artist's_impression_of_the_Milky_Way_(updated_-_annotat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5" y="1780896"/>
            <a:ext cx="3960000" cy="3960000"/>
          </a:xfrm>
          <a:prstGeom prst="rect">
            <a:avLst/>
          </a:prstGeom>
        </p:spPr>
      </p:pic>
      <p:pic>
        <p:nvPicPr>
          <p:cNvPr id="11" name="图片 10" descr="屏幕快照 2016-09-11 下午12.52.3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/>
          <a:stretch/>
        </p:blipFill>
        <p:spPr>
          <a:xfrm>
            <a:off x="4888451" y="1780896"/>
            <a:ext cx="7662621" cy="396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73808" y="5431196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dirty="0" smtClean="0">
                <a:solidFill>
                  <a:schemeClr val="bg1"/>
                </a:solidFill>
              </a:rPr>
              <a:t>Adopted from R. Hurt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73808" y="1708448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 dirty="0" smtClean="0">
                <a:solidFill>
                  <a:schemeClr val="bg1"/>
                </a:solidFill>
              </a:rPr>
              <a:t>Face-on view</a:t>
            </a:r>
            <a:endParaRPr kumimoji="1" lang="zh-CN" altLang="en-US" sz="1500" b="1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18224" y="5359188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A. </a:t>
            </a:r>
            <a:r>
              <a:rPr kumimoji="1" lang="en-US" altLang="zh-CN" sz="1500" dirty="0" err="1" smtClean="0">
                <a:solidFill>
                  <a:schemeClr val="bg1"/>
                </a:solidFill>
              </a:rPr>
              <a:t>Mallenhoff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18224" y="1780456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b="1" dirty="0" smtClean="0">
                <a:solidFill>
                  <a:srgbClr val="FFFFFF"/>
                </a:solidFill>
              </a:rPr>
              <a:t>Edge-on view</a:t>
            </a:r>
            <a:endParaRPr kumimoji="1" lang="zh-CN" altLang="en-US" sz="1500" b="1" dirty="0">
              <a:solidFill>
                <a:srgbClr val="FFFFFF"/>
              </a:solidFill>
            </a:endParaRPr>
          </a:p>
        </p:txBody>
      </p:sp>
      <p:sp>
        <p:nvSpPr>
          <p:cNvPr id="23" name="Rectangle 8"/>
          <p:cNvSpPr>
            <a:spLocks/>
          </p:cNvSpPr>
          <p:nvPr/>
        </p:nvSpPr>
        <p:spPr bwMode="auto">
          <a:xfrm>
            <a:off x="525736" y="5956920"/>
            <a:ext cx="12097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ts val="598"/>
              </a:spcBef>
              <a:buSzPct val="116000"/>
              <a:buFont typeface="Wingdings" charset="2"/>
              <a:buChar char="²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3200" b="1" dirty="0">
                <a:latin typeface="+mn-lt"/>
                <a:ea typeface="GB18030 Bitmap"/>
                <a:cs typeface="Arial Black"/>
                <a:sym typeface="Arial Black" charset="0"/>
              </a:rPr>
              <a:t>Challenges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Billions of stars distributed over the whole sky of </a:t>
            </a:r>
            <a:r>
              <a:rPr lang="en-US" altLang="ja-JP" sz="2600" b="1" dirty="0" smtClean="0">
                <a:latin typeface="Times New Roman"/>
                <a:ea typeface="GB18030 Bitmap"/>
                <a:cs typeface="Times New Roman"/>
                <a:sym typeface="Arial Black" charset="0"/>
              </a:rPr>
              <a:t>4π </a:t>
            </a:r>
            <a:r>
              <a:rPr lang="en-US" altLang="ja-JP" sz="2600" b="1" dirty="0" err="1">
                <a:latin typeface="+mn-lt"/>
                <a:ea typeface="GB18030 Bitmap"/>
                <a:cs typeface="Arial Black"/>
                <a:sym typeface="Arial Black" charset="0"/>
              </a:rPr>
              <a:t>steradian</a:t>
            </a: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 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Obscuration of the interstellar dust grains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Difficulty of obtaining reliable distances to individual </a:t>
            </a:r>
            <a:r>
              <a:rPr lang="en-US" altLang="ja-JP" sz="2600" b="1" dirty="0" smtClean="0">
                <a:latin typeface="+mn-lt"/>
                <a:ea typeface="GB18030 Bitmap"/>
                <a:cs typeface="Arial Black"/>
                <a:sym typeface="Arial Black" charset="0"/>
              </a:rPr>
              <a:t>stars</a:t>
            </a:r>
            <a:endParaRPr lang="en-US" altLang="ja-JP" sz="2600" b="1" dirty="0">
              <a:latin typeface="+mn-lt"/>
              <a:ea typeface="GB18030 Bitmap"/>
              <a:cs typeface="Arial Black"/>
              <a:sym typeface="Arial Black" charset="0"/>
            </a:endParaRPr>
          </a:p>
          <a:p>
            <a:pPr>
              <a:spcBef>
                <a:spcPts val="598"/>
              </a:spcBef>
              <a:buSzPct val="116000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endParaRPr lang="en-US" altLang="ja-JP" sz="3200" b="1" dirty="0" smtClean="0">
              <a:solidFill>
                <a:srgbClr val="FF0000"/>
              </a:solidFill>
              <a:latin typeface="+mn-lt"/>
              <a:ea typeface="GB18030 Bitmap"/>
              <a:cs typeface="Arial Black"/>
              <a:sym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91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15" name="图片 14" descr="1280px-Artist's_impression_of_the_Milky_Way_(updated_-_annotat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5" y="1780896"/>
            <a:ext cx="3960000" cy="3960000"/>
          </a:xfrm>
          <a:prstGeom prst="rect">
            <a:avLst/>
          </a:prstGeom>
        </p:spPr>
      </p:pic>
      <p:pic>
        <p:nvPicPr>
          <p:cNvPr id="16" name="图片 15" descr="屏幕快照 2016-09-11 下午12.52.3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/>
          <a:stretch/>
        </p:blipFill>
        <p:spPr>
          <a:xfrm>
            <a:off x="4888451" y="1780896"/>
            <a:ext cx="7662621" cy="3960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73808" y="5431196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dirty="0" smtClean="0">
                <a:solidFill>
                  <a:schemeClr val="bg1"/>
                </a:solidFill>
              </a:rPr>
              <a:t>Adopted from R. Hurt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73808" y="1708448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 dirty="0" smtClean="0">
                <a:solidFill>
                  <a:schemeClr val="bg1"/>
                </a:solidFill>
              </a:rPr>
              <a:t>Face-on view</a:t>
            </a:r>
            <a:endParaRPr kumimoji="1" lang="zh-CN" altLang="en-US" sz="15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18224" y="5359188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A. </a:t>
            </a:r>
            <a:r>
              <a:rPr kumimoji="1" lang="en-US" altLang="zh-CN" sz="1500" dirty="0" err="1" smtClean="0">
                <a:solidFill>
                  <a:schemeClr val="bg1"/>
                </a:solidFill>
              </a:rPr>
              <a:t>Mallenhoff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18224" y="1780456"/>
            <a:ext cx="3240360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b="1" dirty="0" smtClean="0">
                <a:solidFill>
                  <a:srgbClr val="FFFFFF"/>
                </a:solidFill>
              </a:rPr>
              <a:t>Edge-on view</a:t>
            </a:r>
            <a:endParaRPr kumimoji="1" lang="zh-CN" altLang="en-US" sz="1500" b="1" dirty="0">
              <a:solidFill>
                <a:srgbClr val="FFFFFF"/>
              </a:solidFill>
            </a:endParaRP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>
            <a:off x="525736" y="5956920"/>
            <a:ext cx="12097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ts val="598"/>
              </a:spcBef>
              <a:buSzPct val="116000"/>
              <a:buFont typeface="Wingdings" charset="2"/>
              <a:buChar char="²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3200" b="1" dirty="0">
                <a:latin typeface="+mn-lt"/>
                <a:ea typeface="GB18030 Bitmap"/>
                <a:cs typeface="Arial Black"/>
                <a:sym typeface="Arial Black" charset="0"/>
              </a:rPr>
              <a:t>Challenges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Billions of stars distributed over the whole sky of </a:t>
            </a:r>
            <a:r>
              <a:rPr lang="en-US" altLang="ja-JP" sz="2600" b="1" dirty="0" smtClean="0">
                <a:latin typeface="Times New Roman"/>
                <a:ea typeface="GB18030 Bitmap"/>
                <a:cs typeface="Times New Roman"/>
                <a:sym typeface="Arial Black" charset="0"/>
              </a:rPr>
              <a:t>4π </a:t>
            </a:r>
            <a:r>
              <a:rPr lang="en-US" altLang="ja-JP" sz="2600" b="1" dirty="0" err="1">
                <a:latin typeface="+mn-lt"/>
                <a:ea typeface="GB18030 Bitmap"/>
                <a:cs typeface="Arial Black"/>
                <a:sym typeface="Arial Black" charset="0"/>
              </a:rPr>
              <a:t>steradian</a:t>
            </a: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 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Obscuration of the interstellar dust grains</a:t>
            </a:r>
          </a:p>
          <a:p>
            <a:pPr marL="914400" lvl="1" indent="-457200">
              <a:spcBef>
                <a:spcPts val="598"/>
              </a:spcBef>
              <a:buSzPct val="116000"/>
              <a:buFont typeface="Wingdings" charset="2"/>
              <a:buChar char="l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2600" b="1" dirty="0">
                <a:latin typeface="+mn-lt"/>
                <a:ea typeface="GB18030 Bitmap"/>
                <a:cs typeface="Arial Black"/>
                <a:sym typeface="Arial Black" charset="0"/>
              </a:rPr>
              <a:t>Difficulty of obtaining reliable distances to individual </a:t>
            </a:r>
            <a:r>
              <a:rPr lang="en-US" altLang="ja-JP" sz="2600" b="1" dirty="0" smtClean="0">
                <a:latin typeface="+mn-lt"/>
                <a:ea typeface="GB18030 Bitmap"/>
                <a:cs typeface="Arial Black"/>
                <a:sym typeface="Arial Black" charset="0"/>
              </a:rPr>
              <a:t>stars</a:t>
            </a:r>
          </a:p>
          <a:p>
            <a:pPr lvl="1">
              <a:spcBef>
                <a:spcPts val="598"/>
              </a:spcBef>
              <a:buSzPct val="116000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endParaRPr lang="en-US" altLang="ja-JP" sz="2600" b="1" dirty="0" smtClean="0">
              <a:latin typeface="+mn-lt"/>
              <a:ea typeface="GB18030 Bitmap"/>
              <a:cs typeface="Arial Black"/>
              <a:sym typeface="Arial Black" charset="0"/>
            </a:endParaRPr>
          </a:p>
          <a:p>
            <a:pPr marL="457200" indent="-457200">
              <a:spcBef>
                <a:spcPts val="598"/>
              </a:spcBef>
              <a:buSzPct val="116000"/>
              <a:buFont typeface="Wingdings" charset="2"/>
              <a:buChar char="²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r>
              <a:rPr lang="en-US" altLang="ja-JP" sz="3200" b="1" dirty="0" smtClean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Need large</a:t>
            </a:r>
            <a:r>
              <a:rPr lang="en-US" altLang="ja-JP" sz="3200" b="1" dirty="0">
                <a:solidFill>
                  <a:srgbClr val="FF0000"/>
                </a:solidFill>
                <a:latin typeface="+mn-lt"/>
                <a:ea typeface="GB18030 Bitmap"/>
                <a:cs typeface="Arial Black"/>
                <a:sym typeface="Arial Black" charset="0"/>
              </a:rPr>
              <a:t>-scale surveys of the Milky Way! </a:t>
            </a:r>
          </a:p>
          <a:p>
            <a:pPr>
              <a:spcBef>
                <a:spcPts val="598"/>
              </a:spcBef>
              <a:buSzPct val="116000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endParaRPr lang="en-US" altLang="ja-JP" sz="2600" b="1" dirty="0">
              <a:latin typeface="+mn-lt"/>
              <a:ea typeface="GB18030 Bitmap"/>
              <a:cs typeface="Arial Black"/>
              <a:sym typeface="Arial Black" charset="0"/>
            </a:endParaRPr>
          </a:p>
          <a:p>
            <a:pPr>
              <a:spcBef>
                <a:spcPts val="598"/>
              </a:spcBef>
              <a:buSzPct val="116000"/>
              <a:tabLst>
                <a:tab pos="312528" algn="l"/>
                <a:tab pos="633985" algn="l"/>
                <a:tab pos="946513" algn="l"/>
                <a:tab pos="1259041" algn="l"/>
                <a:tab pos="1580498" algn="l"/>
                <a:tab pos="1893026" algn="l"/>
                <a:tab pos="2214484" algn="l"/>
                <a:tab pos="2527012" algn="l"/>
                <a:tab pos="2839540" algn="l"/>
                <a:tab pos="3160997" algn="l"/>
                <a:tab pos="3473525" algn="l"/>
                <a:tab pos="3786053" algn="l"/>
                <a:tab pos="4107510" algn="l"/>
                <a:tab pos="4420038" algn="l"/>
                <a:tab pos="4741495" algn="l"/>
                <a:tab pos="5054023" algn="l"/>
                <a:tab pos="5366551" algn="l"/>
                <a:tab pos="5688009" algn="l"/>
                <a:tab pos="6000537" algn="l"/>
                <a:tab pos="6313065" algn="l"/>
                <a:tab pos="6321994" algn="l"/>
              </a:tabLst>
            </a:pPr>
            <a:endParaRPr lang="en-US" altLang="ja-JP" sz="3200" b="1" dirty="0" smtClean="0">
              <a:solidFill>
                <a:srgbClr val="FF0000"/>
              </a:solidFill>
              <a:latin typeface="+mn-lt"/>
              <a:ea typeface="GB18030 Bitmap"/>
              <a:cs typeface="Arial Black"/>
              <a:sym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24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10" name="Picture 1" descr="funding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1132384"/>
            <a:ext cx="12025336" cy="849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屏幕快照 2016-09-11 下午12.52.36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/>
          <a:stretch/>
        </p:blipFill>
        <p:spPr>
          <a:xfrm>
            <a:off x="4054128" y="1564424"/>
            <a:ext cx="6516748" cy="25202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54128" y="3364632"/>
            <a:ext cx="6624736" cy="498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  <a:latin typeface="+mn-lt"/>
              </a:rPr>
              <a:t>Galaxy formation and evolution</a:t>
            </a:r>
            <a:endParaRPr kumimoji="1"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26136" y="1636440"/>
            <a:ext cx="3312368" cy="30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>
                <a:solidFill>
                  <a:schemeClr val="bg1"/>
                </a:solidFill>
              </a:rPr>
              <a:t>Adopted from A. </a:t>
            </a:r>
            <a:r>
              <a:rPr kumimoji="1" lang="en-US" altLang="zh-CN" sz="1500" dirty="0" err="1" smtClean="0">
                <a:solidFill>
                  <a:schemeClr val="bg1"/>
                </a:solidFill>
              </a:rPr>
              <a:t>Mallenhoff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7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1760" y="1492424"/>
            <a:ext cx="273630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Astrometry</a:t>
            </a:r>
            <a:endParaRPr kumimoji="1"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054128" y="1492424"/>
            <a:ext cx="273630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Photometry</a:t>
            </a:r>
            <a:endParaRPr kumimoji="1"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7366496" y="1492424"/>
            <a:ext cx="273630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Spectroscopy</a:t>
            </a:r>
            <a:endParaRPr kumimoji="1" lang="zh-CN" altLang="en-US" b="1" dirty="0"/>
          </a:p>
        </p:txBody>
      </p:sp>
      <p:pic>
        <p:nvPicPr>
          <p:cNvPr id="15" name="图片 14" descr="ga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05" y="4919555"/>
            <a:ext cx="3010063" cy="2088232"/>
          </a:xfrm>
          <a:prstGeom prst="roundRect">
            <a:avLst>
              <a:gd name="adj" fmla="val 16667"/>
            </a:avLst>
          </a:prstGeom>
          <a:ln w="76200" cmpd="sng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6" descr="Hipparc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2273264"/>
            <a:ext cx="1944216" cy="243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图片 16" descr="ra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97" y="2183251"/>
            <a:ext cx="2282888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图片 17" descr="lamos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19050" r="14018"/>
          <a:stretch/>
        </p:blipFill>
        <p:spPr>
          <a:xfrm>
            <a:off x="7510512" y="5832648"/>
            <a:ext cx="2808312" cy="1902787"/>
          </a:xfrm>
          <a:prstGeom prst="roundRect">
            <a:avLst>
              <a:gd name="adj" fmla="val 16667"/>
            </a:avLst>
          </a:prstGeom>
          <a:ln w="76200" cmpd="sng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图片 18" descr="2.5Telescop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64" y="3983451"/>
            <a:ext cx="3168352" cy="1792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图片 19" descr="PS1dom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98" y="5927667"/>
            <a:ext cx="2689874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图片 20" descr="tele1ful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20" y="2039235"/>
            <a:ext cx="1133624" cy="182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图片 21" descr="fishey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56" y="2039235"/>
            <a:ext cx="121041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图片 22" descr="ga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12482"/>
          <a:stretch/>
        </p:blipFill>
        <p:spPr>
          <a:xfrm>
            <a:off x="7519849" y="7776864"/>
            <a:ext cx="2798975" cy="1827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图片 23" descr="440px-SkyMapper_and_2.3m.jp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8" y="7799875"/>
            <a:ext cx="27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图片 24" descr="GAIAESO-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2039235"/>
            <a:ext cx="1610096" cy="1326987"/>
          </a:xfrm>
          <a:prstGeom prst="rect">
            <a:avLst/>
          </a:prstGeom>
        </p:spPr>
      </p:pic>
      <p:pic>
        <p:nvPicPr>
          <p:cNvPr id="26" name="图片 25" descr="mid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72" y="6791763"/>
            <a:ext cx="1152128" cy="1502776"/>
          </a:xfrm>
          <a:prstGeom prst="rect">
            <a:avLst/>
          </a:prstGeom>
        </p:spPr>
      </p:pic>
      <p:pic>
        <p:nvPicPr>
          <p:cNvPr id="27" name="图片 26" descr="logo_weav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5423611"/>
            <a:ext cx="1295382" cy="1224136"/>
          </a:xfrm>
          <a:prstGeom prst="rect">
            <a:avLst/>
          </a:prstGeom>
        </p:spPr>
      </p:pic>
      <p:pic>
        <p:nvPicPr>
          <p:cNvPr id="28" name="图片 27" descr="Galah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88" y="3767427"/>
            <a:ext cx="967937" cy="1374676"/>
          </a:xfrm>
          <a:prstGeom prst="rect">
            <a:avLst/>
          </a:prstGeom>
        </p:spPr>
      </p:pic>
      <p:pic>
        <p:nvPicPr>
          <p:cNvPr id="29" name="图片 28" descr="bannerspectrograph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88" y="8538222"/>
            <a:ext cx="1008112" cy="103866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41760" y="2281245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err="1" smtClean="0">
                <a:solidFill>
                  <a:schemeClr val="bg1"/>
                </a:solidFill>
              </a:rPr>
              <a:t>Hipparcos</a:t>
            </a:r>
            <a:endParaRPr kumimoji="1"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404105" y="4919555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smtClean="0">
                <a:solidFill>
                  <a:schemeClr val="bg1"/>
                </a:solidFill>
              </a:rPr>
              <a:t>Gaia</a:t>
            </a:r>
            <a:endParaRPr kumimoji="1"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278264" y="3983451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SDSS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66496" y="3407387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RAVE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86176" y="5927667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PS1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414168" y="9025408"/>
            <a:ext cx="2592288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 smtClean="0">
                <a:solidFill>
                  <a:schemeClr val="bg1"/>
                </a:solidFill>
              </a:rPr>
              <a:t>SkyMapper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510512" y="7200800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chemeClr val="bg1"/>
                </a:solidFill>
              </a:rPr>
              <a:t>LAMOST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510512" y="9102261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smtClean="0">
                <a:solidFill>
                  <a:schemeClr val="bg1"/>
                </a:solidFill>
              </a:rPr>
              <a:t>Gaia</a:t>
            </a:r>
            <a:endParaRPr kumimoji="1" lang="zh-CN" altLang="en-US" b="1" i="1" dirty="0">
              <a:solidFill>
                <a:schemeClr val="bg1"/>
              </a:solidFill>
            </a:endParaRPr>
          </a:p>
        </p:txBody>
      </p:sp>
      <p:pic>
        <p:nvPicPr>
          <p:cNvPr id="38" name="图片 37" descr="Kepler_spacecraft_artist_render_(crop)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3" y="7367827"/>
            <a:ext cx="1949266" cy="13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图片 38" descr="tess-mit_image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1"/>
          <a:stretch/>
        </p:blipFill>
        <p:spPr>
          <a:xfrm>
            <a:off x="2253928" y="7367827"/>
            <a:ext cx="1922606" cy="13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文本框 39"/>
          <p:cNvSpPr txBox="1"/>
          <p:nvPr/>
        </p:nvSpPr>
        <p:spPr>
          <a:xfrm>
            <a:off x="237704" y="8208912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err="1" smtClean="0">
                <a:solidFill>
                  <a:schemeClr val="bg1"/>
                </a:solidFill>
              </a:rPr>
              <a:t>Kepler</a:t>
            </a:r>
            <a:endParaRPr kumimoji="1"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53928" y="8208912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smtClean="0">
                <a:solidFill>
                  <a:schemeClr val="bg1"/>
                </a:solidFill>
              </a:rPr>
              <a:t>TESS</a:t>
            </a:r>
            <a:endParaRPr kumimoji="1"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910112" y="3384376"/>
            <a:ext cx="201622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dirty="0" smtClean="0">
                <a:solidFill>
                  <a:schemeClr val="bg1"/>
                </a:solidFill>
              </a:rPr>
              <a:t>2MASS</a:t>
            </a:r>
            <a:endParaRPr kumimoji="1"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01800" y="8837240"/>
            <a:ext cx="273630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Seismology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5849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124272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银河系大规模巡天</a:t>
            </a: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3" y="2860576"/>
            <a:ext cx="12565258" cy="45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L 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Title &amp; Bullets">
      <a:majorFont>
        <a:latin typeface="Gill Sans"/>
        <a:ea typeface="Heiti SC Medium"/>
        <a:cs typeface="Heiti SC Medium"/>
      </a:majorFont>
      <a:minorFont>
        <a:latin typeface="Gill Sans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L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Blank">
      <a:majorFont>
        <a:latin typeface="Times New Roman Bold"/>
        <a:ea typeface="华文宋体"/>
        <a:cs typeface="华文宋体"/>
      </a:majorFont>
      <a:minorFont>
        <a:latin typeface="Times New Roman Bold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24090</TotalTime>
  <Pages>0</Pages>
  <Words>268</Words>
  <Characters>0</Characters>
  <Application>Microsoft Macintosh PowerPoint</Application>
  <PresentationFormat>自定义</PresentationFormat>
  <Lines>0</Lines>
  <Paragraphs>72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 Black</vt:lpstr>
      <vt:lpstr>Calibri</vt:lpstr>
      <vt:lpstr>GB18030 Bitmap</vt:lpstr>
      <vt:lpstr>Gill Sans</vt:lpstr>
      <vt:lpstr>Heiti SC Light</vt:lpstr>
      <vt:lpstr>Heiti SC Medium</vt:lpstr>
      <vt:lpstr>Times New Roman</vt:lpstr>
      <vt:lpstr>Times New Roman Bold</vt:lpstr>
      <vt:lpstr>Wingdings</vt:lpstr>
      <vt:lpstr>华文宋体</vt:lpstr>
      <vt:lpstr>宋体</vt:lpstr>
      <vt:lpstr>Arial</vt:lpstr>
      <vt:lpstr>4L Title &amp; Bullets</vt:lpstr>
      <vt:lpstr>4L Blank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/>
  <cp:keywords/>
  <dc:description/>
  <cp:lastModifiedBy>YangHuang</cp:lastModifiedBy>
  <cp:revision>1322</cp:revision>
  <cp:lastPrinted>2019-11-11T04:37:59Z</cp:lastPrinted>
  <dcterms:modified xsi:type="dcterms:W3CDTF">2021-06-08T02:11:02Z</dcterms:modified>
</cp:coreProperties>
</file>