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4"/>
  </p:notesMasterIdLst>
  <p:sldIdLst>
    <p:sldId id="411" r:id="rId3"/>
    <p:sldId id="417" r:id="rId4"/>
    <p:sldId id="418" r:id="rId5"/>
    <p:sldId id="419" r:id="rId6"/>
    <p:sldId id="420" r:id="rId7"/>
    <p:sldId id="421" r:id="rId8"/>
    <p:sldId id="422" r:id="rId9"/>
    <p:sldId id="438" r:id="rId10"/>
    <p:sldId id="440" r:id="rId11"/>
    <p:sldId id="439" r:id="rId12"/>
    <p:sldId id="441" r:id="rId13"/>
    <p:sldId id="442" r:id="rId14"/>
    <p:sldId id="443" r:id="rId15"/>
    <p:sldId id="458" r:id="rId16"/>
    <p:sldId id="459" r:id="rId17"/>
    <p:sldId id="457" r:id="rId18"/>
    <p:sldId id="444" r:id="rId19"/>
    <p:sldId id="445" r:id="rId20"/>
    <p:sldId id="446" r:id="rId21"/>
    <p:sldId id="423" r:id="rId22"/>
    <p:sldId id="424" r:id="rId23"/>
    <p:sldId id="425" r:id="rId24"/>
    <p:sldId id="448" r:id="rId25"/>
    <p:sldId id="449" r:id="rId26"/>
    <p:sldId id="450" r:id="rId27"/>
    <p:sldId id="453" r:id="rId28"/>
    <p:sldId id="454" r:id="rId29"/>
    <p:sldId id="455" r:id="rId30"/>
    <p:sldId id="456" r:id="rId31"/>
    <p:sldId id="426" r:id="rId32"/>
    <p:sldId id="427" r:id="rId33"/>
    <p:sldId id="428" r:id="rId34"/>
    <p:sldId id="429" r:id="rId35"/>
    <p:sldId id="430" r:id="rId36"/>
    <p:sldId id="431" r:id="rId37"/>
    <p:sldId id="432" r:id="rId38"/>
    <p:sldId id="433" r:id="rId39"/>
    <p:sldId id="434" r:id="rId40"/>
    <p:sldId id="435" r:id="rId41"/>
    <p:sldId id="436" r:id="rId42"/>
    <p:sldId id="437" r:id="rId43"/>
    <p:sldId id="460" r:id="rId44"/>
    <p:sldId id="461" r:id="rId45"/>
    <p:sldId id="462" r:id="rId46"/>
    <p:sldId id="463" r:id="rId47"/>
    <p:sldId id="464" r:id="rId48"/>
    <p:sldId id="465" r:id="rId49"/>
    <p:sldId id="466" r:id="rId50"/>
    <p:sldId id="467" r:id="rId51"/>
    <p:sldId id="468" r:id="rId52"/>
    <p:sldId id="469" r:id="rId53"/>
  </p:sldIdLst>
  <p:sldSz cx="13004800" cy="9753600"/>
  <p:notesSz cx="6858000" cy="9144000"/>
  <p:defaultTextStyle>
    <a:defPPr>
      <a:defRPr lang="en-US"/>
    </a:defPPr>
    <a:lvl1pPr algn="l" rtl="0" fontAlgn="base">
      <a:lnSpc>
        <a:spcPct val="93000"/>
      </a:lnSpc>
      <a:spcBef>
        <a:spcPct val="0"/>
      </a:spcBef>
      <a:spcAft>
        <a:spcPct val="0"/>
      </a:spcAft>
      <a:defRPr sz="2999" kern="1200">
        <a:solidFill>
          <a:srgbClr val="000000"/>
        </a:solidFill>
        <a:latin typeface="Times New Roman" charset="0"/>
        <a:ea typeface="华文宋体" charset="0"/>
        <a:cs typeface="华文宋体" charset="0"/>
        <a:sym typeface="Times New Roman" charset="0"/>
      </a:defRPr>
    </a:lvl1pPr>
    <a:lvl2pPr marL="457108" algn="l" rtl="0" fontAlgn="base">
      <a:lnSpc>
        <a:spcPct val="93000"/>
      </a:lnSpc>
      <a:spcBef>
        <a:spcPct val="0"/>
      </a:spcBef>
      <a:spcAft>
        <a:spcPct val="0"/>
      </a:spcAft>
      <a:defRPr sz="2999" kern="1200">
        <a:solidFill>
          <a:srgbClr val="000000"/>
        </a:solidFill>
        <a:latin typeface="Times New Roman" charset="0"/>
        <a:ea typeface="华文宋体" charset="0"/>
        <a:cs typeface="华文宋体" charset="0"/>
        <a:sym typeface="Times New Roman" charset="0"/>
      </a:defRPr>
    </a:lvl2pPr>
    <a:lvl3pPr marL="914218" algn="l" rtl="0" fontAlgn="base">
      <a:lnSpc>
        <a:spcPct val="93000"/>
      </a:lnSpc>
      <a:spcBef>
        <a:spcPct val="0"/>
      </a:spcBef>
      <a:spcAft>
        <a:spcPct val="0"/>
      </a:spcAft>
      <a:defRPr sz="2999" kern="1200">
        <a:solidFill>
          <a:srgbClr val="000000"/>
        </a:solidFill>
        <a:latin typeface="Times New Roman" charset="0"/>
        <a:ea typeface="华文宋体" charset="0"/>
        <a:cs typeface="华文宋体" charset="0"/>
        <a:sym typeface="Times New Roman" charset="0"/>
      </a:defRPr>
    </a:lvl3pPr>
    <a:lvl4pPr marL="1371326" algn="l" rtl="0" fontAlgn="base">
      <a:lnSpc>
        <a:spcPct val="93000"/>
      </a:lnSpc>
      <a:spcBef>
        <a:spcPct val="0"/>
      </a:spcBef>
      <a:spcAft>
        <a:spcPct val="0"/>
      </a:spcAft>
      <a:defRPr sz="2999" kern="1200">
        <a:solidFill>
          <a:srgbClr val="000000"/>
        </a:solidFill>
        <a:latin typeface="Times New Roman" charset="0"/>
        <a:ea typeface="华文宋体" charset="0"/>
        <a:cs typeface="华文宋体" charset="0"/>
        <a:sym typeface="Times New Roman" charset="0"/>
      </a:defRPr>
    </a:lvl4pPr>
    <a:lvl5pPr marL="1828436" algn="l" rtl="0" fontAlgn="base">
      <a:lnSpc>
        <a:spcPct val="93000"/>
      </a:lnSpc>
      <a:spcBef>
        <a:spcPct val="0"/>
      </a:spcBef>
      <a:spcAft>
        <a:spcPct val="0"/>
      </a:spcAft>
      <a:defRPr sz="2999" kern="1200">
        <a:solidFill>
          <a:srgbClr val="000000"/>
        </a:solidFill>
        <a:latin typeface="Times New Roman" charset="0"/>
        <a:ea typeface="华文宋体" charset="0"/>
        <a:cs typeface="华文宋体" charset="0"/>
        <a:sym typeface="Times New Roman" charset="0"/>
      </a:defRPr>
    </a:lvl5pPr>
    <a:lvl6pPr marL="2285544" algn="l" defTabSz="457108" rtl="0" eaLnBrk="1" latinLnBrk="0" hangingPunct="1">
      <a:defRPr sz="2999" kern="1200">
        <a:solidFill>
          <a:srgbClr val="000000"/>
        </a:solidFill>
        <a:latin typeface="Times New Roman" charset="0"/>
        <a:ea typeface="华文宋体" charset="0"/>
        <a:cs typeface="华文宋体" charset="0"/>
        <a:sym typeface="Times New Roman" charset="0"/>
      </a:defRPr>
    </a:lvl6pPr>
    <a:lvl7pPr marL="2742653" algn="l" defTabSz="457108" rtl="0" eaLnBrk="1" latinLnBrk="0" hangingPunct="1">
      <a:defRPr sz="2999" kern="1200">
        <a:solidFill>
          <a:srgbClr val="000000"/>
        </a:solidFill>
        <a:latin typeface="Times New Roman" charset="0"/>
        <a:ea typeface="华文宋体" charset="0"/>
        <a:cs typeface="华文宋体" charset="0"/>
        <a:sym typeface="Times New Roman" charset="0"/>
      </a:defRPr>
    </a:lvl7pPr>
    <a:lvl8pPr marL="3199762" algn="l" defTabSz="457108" rtl="0" eaLnBrk="1" latinLnBrk="0" hangingPunct="1">
      <a:defRPr sz="2999" kern="1200">
        <a:solidFill>
          <a:srgbClr val="000000"/>
        </a:solidFill>
        <a:latin typeface="Times New Roman" charset="0"/>
        <a:ea typeface="华文宋体" charset="0"/>
        <a:cs typeface="华文宋体" charset="0"/>
        <a:sym typeface="Times New Roman" charset="0"/>
      </a:defRPr>
    </a:lvl8pPr>
    <a:lvl9pPr marL="3656871" algn="l" defTabSz="457108" rtl="0" eaLnBrk="1" latinLnBrk="0" hangingPunct="1">
      <a:defRPr sz="2999" kern="1200">
        <a:solidFill>
          <a:srgbClr val="000000"/>
        </a:solidFill>
        <a:latin typeface="Times New Roman" charset="0"/>
        <a:ea typeface="华文宋体" charset="0"/>
        <a:cs typeface="华文宋体" charset="0"/>
        <a:sym typeface="Times New Roman" charset="0"/>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00FF00"/>
    <a:srgbClr val="F0DAA2"/>
    <a:srgbClr val="CDFF73"/>
    <a:srgbClr val="CCFF66"/>
    <a:srgbClr val="FFCC66"/>
    <a:srgbClr val="FFFC78"/>
    <a:srgbClr val="FFDE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10" autoAdjust="0"/>
    <p:restoredTop sz="86329" autoAdjust="0"/>
  </p:normalViewPr>
  <p:slideViewPr>
    <p:cSldViewPr>
      <p:cViewPr>
        <p:scale>
          <a:sx n="70" d="100"/>
          <a:sy n="70" d="100"/>
        </p:scale>
        <p:origin x="2992" y="19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5" d="100"/>
          <a:sy n="145" d="100"/>
        </p:scale>
        <p:origin x="49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B261EE-22FD-DA4A-913D-9CE696674065}" type="datetimeFigureOut">
              <a:rPr kumimoji="1" lang="zh-CN" altLang="en-US" smtClean="0"/>
              <a:t>2021/6/14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1C43E-018A-5146-90BF-F5EBC9073960}" type="slidenum">
              <a:rPr kumimoji="1" lang="zh-CN" altLang="en-US" smtClean="0"/>
              <a:t>‹#›</a:t>
            </a:fld>
            <a:endParaRPr kumimoji="1" lang="zh-CN" altLang="en-US"/>
          </a:p>
        </p:txBody>
      </p:sp>
    </p:spTree>
    <p:extLst>
      <p:ext uri="{BB962C8B-B14F-4D97-AF65-F5344CB8AC3E}">
        <p14:creationId xmlns:p14="http://schemas.microsoft.com/office/powerpoint/2010/main" val="2944681790"/>
      </p:ext>
    </p:extLst>
  </p:cSld>
  <p:clrMap bg1="lt1" tx1="dk1" bg2="lt2" tx2="dk2" accent1="accent1" accent2="accent2" accent3="accent3" accent4="accent4" accent5="accent5" accent6="accent6" hlink="hlink" folHlink="folHlink"/>
  <p:notesStyle>
    <a:lvl1pPr marL="0" algn="l" defTabSz="457108" rtl="0" eaLnBrk="1" latinLnBrk="0" hangingPunct="1">
      <a:defRPr sz="1199" kern="1200">
        <a:solidFill>
          <a:schemeClr val="tx1"/>
        </a:solidFill>
        <a:latin typeface="+mn-lt"/>
        <a:ea typeface="+mn-ea"/>
        <a:cs typeface="+mn-cs"/>
      </a:defRPr>
    </a:lvl1pPr>
    <a:lvl2pPr marL="457108" algn="l" defTabSz="457108" rtl="0" eaLnBrk="1" latinLnBrk="0" hangingPunct="1">
      <a:defRPr sz="1199" kern="1200">
        <a:solidFill>
          <a:schemeClr val="tx1"/>
        </a:solidFill>
        <a:latin typeface="+mn-lt"/>
        <a:ea typeface="+mn-ea"/>
        <a:cs typeface="+mn-cs"/>
      </a:defRPr>
    </a:lvl2pPr>
    <a:lvl3pPr marL="914218" algn="l" defTabSz="457108" rtl="0" eaLnBrk="1" latinLnBrk="0" hangingPunct="1">
      <a:defRPr sz="1199" kern="1200">
        <a:solidFill>
          <a:schemeClr val="tx1"/>
        </a:solidFill>
        <a:latin typeface="+mn-lt"/>
        <a:ea typeface="+mn-ea"/>
        <a:cs typeface="+mn-cs"/>
      </a:defRPr>
    </a:lvl3pPr>
    <a:lvl4pPr marL="1371326" algn="l" defTabSz="457108" rtl="0" eaLnBrk="1" latinLnBrk="0" hangingPunct="1">
      <a:defRPr sz="1199" kern="1200">
        <a:solidFill>
          <a:schemeClr val="tx1"/>
        </a:solidFill>
        <a:latin typeface="+mn-lt"/>
        <a:ea typeface="+mn-ea"/>
        <a:cs typeface="+mn-cs"/>
      </a:defRPr>
    </a:lvl4pPr>
    <a:lvl5pPr marL="1828436" algn="l" defTabSz="457108" rtl="0" eaLnBrk="1" latinLnBrk="0" hangingPunct="1">
      <a:defRPr sz="1199" kern="1200">
        <a:solidFill>
          <a:schemeClr val="tx1"/>
        </a:solidFill>
        <a:latin typeface="+mn-lt"/>
        <a:ea typeface="+mn-ea"/>
        <a:cs typeface="+mn-cs"/>
      </a:defRPr>
    </a:lvl5pPr>
    <a:lvl6pPr marL="2285544" algn="l" defTabSz="457108" rtl="0" eaLnBrk="1" latinLnBrk="0" hangingPunct="1">
      <a:defRPr sz="1199" kern="1200">
        <a:solidFill>
          <a:schemeClr val="tx1"/>
        </a:solidFill>
        <a:latin typeface="+mn-lt"/>
        <a:ea typeface="+mn-ea"/>
        <a:cs typeface="+mn-cs"/>
      </a:defRPr>
    </a:lvl6pPr>
    <a:lvl7pPr marL="2742653" algn="l" defTabSz="457108" rtl="0" eaLnBrk="1" latinLnBrk="0" hangingPunct="1">
      <a:defRPr sz="1199" kern="1200">
        <a:solidFill>
          <a:schemeClr val="tx1"/>
        </a:solidFill>
        <a:latin typeface="+mn-lt"/>
        <a:ea typeface="+mn-ea"/>
        <a:cs typeface="+mn-cs"/>
      </a:defRPr>
    </a:lvl7pPr>
    <a:lvl8pPr marL="3199762" algn="l" defTabSz="457108" rtl="0" eaLnBrk="1" latinLnBrk="0" hangingPunct="1">
      <a:defRPr sz="1199" kern="1200">
        <a:solidFill>
          <a:schemeClr val="tx1"/>
        </a:solidFill>
        <a:latin typeface="+mn-lt"/>
        <a:ea typeface="+mn-ea"/>
        <a:cs typeface="+mn-cs"/>
      </a:defRPr>
    </a:lvl8pPr>
    <a:lvl9pPr marL="3656871" algn="l" defTabSz="457108"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lang="en-US" altLang="zh-CN" dirty="0" smtClean="0"/>
              <a:t>https://</a:t>
            </a:r>
            <a:r>
              <a:rPr kumimoji="1" lang="en-US" altLang="zh-CN" dirty="0" err="1" smtClean="0"/>
              <a:t>www.bilibili.com</a:t>
            </a:r>
            <a:r>
              <a:rPr kumimoji="1" lang="en-US" altLang="zh-CN" dirty="0" smtClean="0"/>
              <a:t>/video/av28891920/</a:t>
            </a:r>
          </a:p>
          <a:p>
            <a:r>
              <a:rPr kumimoji="1" lang="en-US" altLang="zh-CN" dirty="0" smtClean="0"/>
              <a:t>https://www.1905.com/</a:t>
            </a:r>
            <a:r>
              <a:rPr kumimoji="1" lang="en-US" altLang="zh-CN" dirty="0" err="1" smtClean="0"/>
              <a:t>vod</a:t>
            </a:r>
            <a:r>
              <a:rPr kumimoji="1" lang="en-US" altLang="zh-CN" dirty="0" smtClean="0"/>
              <a:t>/play/874091.shtml</a:t>
            </a:r>
          </a:p>
          <a:p>
            <a:r>
              <a:rPr kumimoji="1" lang="en-US" altLang="zh-CN" dirty="0" smtClean="0"/>
              <a:t>https://</a:t>
            </a:r>
            <a:r>
              <a:rPr kumimoji="1" lang="en-US" altLang="zh-CN" dirty="0" err="1" smtClean="0"/>
              <a:t>www.bilibili.com</a:t>
            </a:r>
            <a:r>
              <a:rPr kumimoji="1" lang="en-US" altLang="zh-CN" dirty="0" smtClean="0"/>
              <a:t>/video/av2989266</a:t>
            </a:r>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a:t>
            </a:fld>
            <a:endParaRPr kumimoji="1" lang="zh-CN" altLang="en-US"/>
          </a:p>
        </p:txBody>
      </p:sp>
    </p:spTree>
    <p:extLst>
      <p:ext uri="{BB962C8B-B14F-4D97-AF65-F5344CB8AC3E}">
        <p14:creationId xmlns:p14="http://schemas.microsoft.com/office/powerpoint/2010/main" val="52739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10</a:t>
            </a:fld>
            <a:endParaRPr kumimoji="1" lang="zh-CN" altLang="en-US"/>
          </a:p>
        </p:txBody>
      </p:sp>
    </p:spTree>
    <p:extLst>
      <p:ext uri="{BB962C8B-B14F-4D97-AF65-F5344CB8AC3E}">
        <p14:creationId xmlns:p14="http://schemas.microsoft.com/office/powerpoint/2010/main" val="164209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11</a:t>
            </a:fld>
            <a:endParaRPr kumimoji="1" lang="zh-CN" altLang="en-US"/>
          </a:p>
        </p:txBody>
      </p:sp>
    </p:spTree>
    <p:extLst>
      <p:ext uri="{BB962C8B-B14F-4D97-AF65-F5344CB8AC3E}">
        <p14:creationId xmlns:p14="http://schemas.microsoft.com/office/powerpoint/2010/main" val="150924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12</a:t>
            </a:fld>
            <a:endParaRPr kumimoji="1" lang="zh-CN" altLang="en-US"/>
          </a:p>
        </p:txBody>
      </p:sp>
    </p:spTree>
    <p:extLst>
      <p:ext uri="{BB962C8B-B14F-4D97-AF65-F5344CB8AC3E}">
        <p14:creationId xmlns:p14="http://schemas.microsoft.com/office/powerpoint/2010/main" val="7432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13</a:t>
            </a:fld>
            <a:endParaRPr kumimoji="1" lang="zh-CN" altLang="en-US"/>
          </a:p>
        </p:txBody>
      </p:sp>
    </p:spTree>
    <p:extLst>
      <p:ext uri="{BB962C8B-B14F-4D97-AF65-F5344CB8AC3E}">
        <p14:creationId xmlns:p14="http://schemas.microsoft.com/office/powerpoint/2010/main" val="130973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14</a:t>
            </a:fld>
            <a:endParaRPr kumimoji="1" lang="zh-CN" altLang="en-US"/>
          </a:p>
        </p:txBody>
      </p:sp>
    </p:spTree>
    <p:extLst>
      <p:ext uri="{BB962C8B-B14F-4D97-AF65-F5344CB8AC3E}">
        <p14:creationId xmlns:p14="http://schemas.microsoft.com/office/powerpoint/2010/main" val="90735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15</a:t>
            </a:fld>
            <a:endParaRPr kumimoji="1" lang="zh-CN" altLang="en-US"/>
          </a:p>
        </p:txBody>
      </p:sp>
    </p:spTree>
    <p:extLst>
      <p:ext uri="{BB962C8B-B14F-4D97-AF65-F5344CB8AC3E}">
        <p14:creationId xmlns:p14="http://schemas.microsoft.com/office/powerpoint/2010/main" val="392852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16</a:t>
            </a:fld>
            <a:endParaRPr kumimoji="1" lang="zh-CN" altLang="en-US"/>
          </a:p>
        </p:txBody>
      </p:sp>
    </p:spTree>
    <p:extLst>
      <p:ext uri="{BB962C8B-B14F-4D97-AF65-F5344CB8AC3E}">
        <p14:creationId xmlns:p14="http://schemas.microsoft.com/office/powerpoint/2010/main" val="214291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17</a:t>
            </a:fld>
            <a:endParaRPr kumimoji="1" lang="zh-CN" altLang="en-US"/>
          </a:p>
        </p:txBody>
      </p:sp>
    </p:spTree>
    <p:extLst>
      <p:ext uri="{BB962C8B-B14F-4D97-AF65-F5344CB8AC3E}">
        <p14:creationId xmlns:p14="http://schemas.microsoft.com/office/powerpoint/2010/main" val="660454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18</a:t>
            </a:fld>
            <a:endParaRPr kumimoji="1" lang="zh-CN" altLang="en-US"/>
          </a:p>
        </p:txBody>
      </p:sp>
    </p:spTree>
    <p:extLst>
      <p:ext uri="{BB962C8B-B14F-4D97-AF65-F5344CB8AC3E}">
        <p14:creationId xmlns:p14="http://schemas.microsoft.com/office/powerpoint/2010/main" val="120355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19</a:t>
            </a:fld>
            <a:endParaRPr kumimoji="1" lang="zh-CN" altLang="en-US"/>
          </a:p>
        </p:txBody>
      </p:sp>
    </p:spTree>
    <p:extLst>
      <p:ext uri="{BB962C8B-B14F-4D97-AF65-F5344CB8AC3E}">
        <p14:creationId xmlns:p14="http://schemas.microsoft.com/office/powerpoint/2010/main" val="120545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a:t>
            </a:fld>
            <a:endParaRPr kumimoji="1" lang="zh-CN" altLang="en-US"/>
          </a:p>
        </p:txBody>
      </p:sp>
    </p:spTree>
    <p:extLst>
      <p:ext uri="{BB962C8B-B14F-4D97-AF65-F5344CB8AC3E}">
        <p14:creationId xmlns:p14="http://schemas.microsoft.com/office/powerpoint/2010/main" val="208621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20</a:t>
            </a:fld>
            <a:endParaRPr kumimoji="1" lang="zh-CN" altLang="en-US"/>
          </a:p>
        </p:txBody>
      </p:sp>
    </p:spTree>
    <p:extLst>
      <p:ext uri="{BB962C8B-B14F-4D97-AF65-F5344CB8AC3E}">
        <p14:creationId xmlns:p14="http://schemas.microsoft.com/office/powerpoint/2010/main" val="1388864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21</a:t>
            </a:fld>
            <a:endParaRPr kumimoji="1" lang="zh-CN" altLang="en-US"/>
          </a:p>
        </p:txBody>
      </p:sp>
    </p:spTree>
    <p:extLst>
      <p:ext uri="{BB962C8B-B14F-4D97-AF65-F5344CB8AC3E}">
        <p14:creationId xmlns:p14="http://schemas.microsoft.com/office/powerpoint/2010/main" val="1210144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22</a:t>
            </a:fld>
            <a:endParaRPr kumimoji="1" lang="zh-CN" altLang="en-US"/>
          </a:p>
        </p:txBody>
      </p:sp>
    </p:spTree>
    <p:extLst>
      <p:ext uri="{BB962C8B-B14F-4D97-AF65-F5344CB8AC3E}">
        <p14:creationId xmlns:p14="http://schemas.microsoft.com/office/powerpoint/2010/main" val="1160542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23</a:t>
            </a:fld>
            <a:endParaRPr kumimoji="1" lang="zh-CN" altLang="en-US"/>
          </a:p>
        </p:txBody>
      </p:sp>
    </p:spTree>
    <p:extLst>
      <p:ext uri="{BB962C8B-B14F-4D97-AF65-F5344CB8AC3E}">
        <p14:creationId xmlns:p14="http://schemas.microsoft.com/office/powerpoint/2010/main" val="1896753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24</a:t>
            </a:fld>
            <a:endParaRPr kumimoji="1" lang="zh-CN" altLang="en-US"/>
          </a:p>
        </p:txBody>
      </p:sp>
    </p:spTree>
    <p:extLst>
      <p:ext uri="{BB962C8B-B14F-4D97-AF65-F5344CB8AC3E}">
        <p14:creationId xmlns:p14="http://schemas.microsoft.com/office/powerpoint/2010/main" val="70054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25</a:t>
            </a:fld>
            <a:endParaRPr kumimoji="1" lang="zh-CN" altLang="en-US"/>
          </a:p>
        </p:txBody>
      </p:sp>
    </p:spTree>
    <p:extLst>
      <p:ext uri="{BB962C8B-B14F-4D97-AF65-F5344CB8AC3E}">
        <p14:creationId xmlns:p14="http://schemas.microsoft.com/office/powerpoint/2010/main" val="741739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26</a:t>
            </a:fld>
            <a:endParaRPr kumimoji="1" lang="zh-CN" altLang="en-US"/>
          </a:p>
        </p:txBody>
      </p:sp>
    </p:spTree>
    <p:extLst>
      <p:ext uri="{BB962C8B-B14F-4D97-AF65-F5344CB8AC3E}">
        <p14:creationId xmlns:p14="http://schemas.microsoft.com/office/powerpoint/2010/main" val="2001445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27</a:t>
            </a:fld>
            <a:endParaRPr kumimoji="1" lang="zh-CN" altLang="en-US"/>
          </a:p>
        </p:txBody>
      </p:sp>
    </p:spTree>
    <p:extLst>
      <p:ext uri="{BB962C8B-B14F-4D97-AF65-F5344CB8AC3E}">
        <p14:creationId xmlns:p14="http://schemas.microsoft.com/office/powerpoint/2010/main" val="267018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28</a:t>
            </a:fld>
            <a:endParaRPr kumimoji="1" lang="zh-CN" altLang="en-US"/>
          </a:p>
        </p:txBody>
      </p:sp>
    </p:spTree>
    <p:extLst>
      <p:ext uri="{BB962C8B-B14F-4D97-AF65-F5344CB8AC3E}">
        <p14:creationId xmlns:p14="http://schemas.microsoft.com/office/powerpoint/2010/main" val="1365522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29</a:t>
            </a:fld>
            <a:endParaRPr kumimoji="1" lang="zh-CN" altLang="en-US"/>
          </a:p>
        </p:txBody>
      </p:sp>
    </p:spTree>
    <p:extLst>
      <p:ext uri="{BB962C8B-B14F-4D97-AF65-F5344CB8AC3E}">
        <p14:creationId xmlns:p14="http://schemas.microsoft.com/office/powerpoint/2010/main" val="10018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a:t>
            </a:fld>
            <a:endParaRPr kumimoji="1" lang="zh-CN" altLang="en-US"/>
          </a:p>
        </p:txBody>
      </p:sp>
    </p:spTree>
    <p:extLst>
      <p:ext uri="{BB962C8B-B14F-4D97-AF65-F5344CB8AC3E}">
        <p14:creationId xmlns:p14="http://schemas.microsoft.com/office/powerpoint/2010/main" val="139236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30</a:t>
            </a:fld>
            <a:endParaRPr kumimoji="1" lang="zh-CN" altLang="en-US"/>
          </a:p>
        </p:txBody>
      </p:sp>
    </p:spTree>
    <p:extLst>
      <p:ext uri="{BB962C8B-B14F-4D97-AF65-F5344CB8AC3E}">
        <p14:creationId xmlns:p14="http://schemas.microsoft.com/office/powerpoint/2010/main" val="275866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31</a:t>
            </a:fld>
            <a:endParaRPr kumimoji="1" lang="zh-CN" altLang="en-US"/>
          </a:p>
        </p:txBody>
      </p:sp>
    </p:spTree>
    <p:extLst>
      <p:ext uri="{BB962C8B-B14F-4D97-AF65-F5344CB8AC3E}">
        <p14:creationId xmlns:p14="http://schemas.microsoft.com/office/powerpoint/2010/main" val="1013756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32</a:t>
            </a:fld>
            <a:endParaRPr kumimoji="1" lang="zh-CN" altLang="en-US"/>
          </a:p>
        </p:txBody>
      </p:sp>
    </p:spTree>
    <p:extLst>
      <p:ext uri="{BB962C8B-B14F-4D97-AF65-F5344CB8AC3E}">
        <p14:creationId xmlns:p14="http://schemas.microsoft.com/office/powerpoint/2010/main" val="1198086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33</a:t>
            </a:fld>
            <a:endParaRPr kumimoji="1" lang="zh-CN" altLang="en-US"/>
          </a:p>
        </p:txBody>
      </p:sp>
    </p:spTree>
    <p:extLst>
      <p:ext uri="{BB962C8B-B14F-4D97-AF65-F5344CB8AC3E}">
        <p14:creationId xmlns:p14="http://schemas.microsoft.com/office/powerpoint/2010/main" val="980511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34</a:t>
            </a:fld>
            <a:endParaRPr kumimoji="1" lang="zh-CN" altLang="en-US"/>
          </a:p>
        </p:txBody>
      </p:sp>
    </p:spTree>
    <p:extLst>
      <p:ext uri="{BB962C8B-B14F-4D97-AF65-F5344CB8AC3E}">
        <p14:creationId xmlns:p14="http://schemas.microsoft.com/office/powerpoint/2010/main" val="779398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35</a:t>
            </a:fld>
            <a:endParaRPr kumimoji="1" lang="zh-CN" altLang="en-US"/>
          </a:p>
        </p:txBody>
      </p:sp>
    </p:spTree>
    <p:extLst>
      <p:ext uri="{BB962C8B-B14F-4D97-AF65-F5344CB8AC3E}">
        <p14:creationId xmlns:p14="http://schemas.microsoft.com/office/powerpoint/2010/main" val="1355447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36</a:t>
            </a:fld>
            <a:endParaRPr kumimoji="1" lang="zh-CN" altLang="en-US"/>
          </a:p>
        </p:txBody>
      </p:sp>
    </p:spTree>
    <p:extLst>
      <p:ext uri="{BB962C8B-B14F-4D97-AF65-F5344CB8AC3E}">
        <p14:creationId xmlns:p14="http://schemas.microsoft.com/office/powerpoint/2010/main" val="2060550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37</a:t>
            </a:fld>
            <a:endParaRPr kumimoji="1" lang="zh-CN" altLang="en-US"/>
          </a:p>
        </p:txBody>
      </p:sp>
    </p:spTree>
    <p:extLst>
      <p:ext uri="{BB962C8B-B14F-4D97-AF65-F5344CB8AC3E}">
        <p14:creationId xmlns:p14="http://schemas.microsoft.com/office/powerpoint/2010/main" val="191275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38</a:t>
            </a:fld>
            <a:endParaRPr kumimoji="1" lang="zh-CN" altLang="en-US"/>
          </a:p>
        </p:txBody>
      </p:sp>
    </p:spTree>
    <p:extLst>
      <p:ext uri="{BB962C8B-B14F-4D97-AF65-F5344CB8AC3E}">
        <p14:creationId xmlns:p14="http://schemas.microsoft.com/office/powerpoint/2010/main" val="284290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39</a:t>
            </a:fld>
            <a:endParaRPr kumimoji="1" lang="zh-CN" altLang="en-US"/>
          </a:p>
        </p:txBody>
      </p:sp>
    </p:spTree>
    <p:extLst>
      <p:ext uri="{BB962C8B-B14F-4D97-AF65-F5344CB8AC3E}">
        <p14:creationId xmlns:p14="http://schemas.microsoft.com/office/powerpoint/2010/main" val="49869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a:t>
            </a:fld>
            <a:endParaRPr kumimoji="1" lang="zh-CN" altLang="en-US"/>
          </a:p>
        </p:txBody>
      </p:sp>
    </p:spTree>
    <p:extLst>
      <p:ext uri="{BB962C8B-B14F-4D97-AF65-F5344CB8AC3E}">
        <p14:creationId xmlns:p14="http://schemas.microsoft.com/office/powerpoint/2010/main" val="1101272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40</a:t>
            </a:fld>
            <a:endParaRPr kumimoji="1" lang="zh-CN" altLang="en-US"/>
          </a:p>
        </p:txBody>
      </p:sp>
    </p:spTree>
    <p:extLst>
      <p:ext uri="{BB962C8B-B14F-4D97-AF65-F5344CB8AC3E}">
        <p14:creationId xmlns:p14="http://schemas.microsoft.com/office/powerpoint/2010/main" val="370917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41</a:t>
            </a:fld>
            <a:endParaRPr kumimoji="1" lang="zh-CN" altLang="en-US"/>
          </a:p>
        </p:txBody>
      </p:sp>
    </p:spTree>
    <p:extLst>
      <p:ext uri="{BB962C8B-B14F-4D97-AF65-F5344CB8AC3E}">
        <p14:creationId xmlns:p14="http://schemas.microsoft.com/office/powerpoint/2010/main" val="2007482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42</a:t>
            </a:fld>
            <a:endParaRPr kumimoji="1" lang="zh-CN" altLang="en-US"/>
          </a:p>
        </p:txBody>
      </p:sp>
    </p:spTree>
    <p:extLst>
      <p:ext uri="{BB962C8B-B14F-4D97-AF65-F5344CB8AC3E}">
        <p14:creationId xmlns:p14="http://schemas.microsoft.com/office/powerpoint/2010/main" val="1854685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43</a:t>
            </a:fld>
            <a:endParaRPr kumimoji="1" lang="zh-CN" altLang="en-US"/>
          </a:p>
        </p:txBody>
      </p:sp>
    </p:spTree>
    <p:extLst>
      <p:ext uri="{BB962C8B-B14F-4D97-AF65-F5344CB8AC3E}">
        <p14:creationId xmlns:p14="http://schemas.microsoft.com/office/powerpoint/2010/main" val="1117312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44</a:t>
            </a:fld>
            <a:endParaRPr kumimoji="1" lang="zh-CN" altLang="en-US"/>
          </a:p>
        </p:txBody>
      </p:sp>
    </p:spTree>
    <p:extLst>
      <p:ext uri="{BB962C8B-B14F-4D97-AF65-F5344CB8AC3E}">
        <p14:creationId xmlns:p14="http://schemas.microsoft.com/office/powerpoint/2010/main" val="864655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45</a:t>
            </a:fld>
            <a:endParaRPr kumimoji="1" lang="zh-CN" altLang="en-US"/>
          </a:p>
        </p:txBody>
      </p:sp>
    </p:spTree>
    <p:extLst>
      <p:ext uri="{BB962C8B-B14F-4D97-AF65-F5344CB8AC3E}">
        <p14:creationId xmlns:p14="http://schemas.microsoft.com/office/powerpoint/2010/main" val="1786219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46</a:t>
            </a:fld>
            <a:endParaRPr kumimoji="1" lang="zh-CN" altLang="en-US"/>
          </a:p>
        </p:txBody>
      </p:sp>
    </p:spTree>
    <p:extLst>
      <p:ext uri="{BB962C8B-B14F-4D97-AF65-F5344CB8AC3E}">
        <p14:creationId xmlns:p14="http://schemas.microsoft.com/office/powerpoint/2010/main" val="245513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47</a:t>
            </a:fld>
            <a:endParaRPr kumimoji="1" lang="zh-CN" altLang="en-US"/>
          </a:p>
        </p:txBody>
      </p:sp>
    </p:spTree>
    <p:extLst>
      <p:ext uri="{BB962C8B-B14F-4D97-AF65-F5344CB8AC3E}">
        <p14:creationId xmlns:p14="http://schemas.microsoft.com/office/powerpoint/2010/main" val="169096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48</a:t>
            </a:fld>
            <a:endParaRPr kumimoji="1" lang="zh-CN" altLang="en-US"/>
          </a:p>
        </p:txBody>
      </p:sp>
    </p:spTree>
    <p:extLst>
      <p:ext uri="{BB962C8B-B14F-4D97-AF65-F5344CB8AC3E}">
        <p14:creationId xmlns:p14="http://schemas.microsoft.com/office/powerpoint/2010/main" val="1915864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49</a:t>
            </a:fld>
            <a:endParaRPr kumimoji="1" lang="zh-CN" altLang="en-US"/>
          </a:p>
        </p:txBody>
      </p:sp>
    </p:spTree>
    <p:extLst>
      <p:ext uri="{BB962C8B-B14F-4D97-AF65-F5344CB8AC3E}">
        <p14:creationId xmlns:p14="http://schemas.microsoft.com/office/powerpoint/2010/main" val="106968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5</a:t>
            </a:fld>
            <a:endParaRPr kumimoji="1" lang="zh-CN" altLang="en-US"/>
          </a:p>
        </p:txBody>
      </p:sp>
    </p:spTree>
    <p:extLst>
      <p:ext uri="{BB962C8B-B14F-4D97-AF65-F5344CB8AC3E}">
        <p14:creationId xmlns:p14="http://schemas.microsoft.com/office/powerpoint/2010/main" val="21312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50</a:t>
            </a:fld>
            <a:endParaRPr kumimoji="1" lang="zh-CN" altLang="en-US"/>
          </a:p>
        </p:txBody>
      </p:sp>
    </p:spTree>
    <p:extLst>
      <p:ext uri="{BB962C8B-B14F-4D97-AF65-F5344CB8AC3E}">
        <p14:creationId xmlns:p14="http://schemas.microsoft.com/office/powerpoint/2010/main" val="605083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51</a:t>
            </a:fld>
            <a:endParaRPr kumimoji="1" lang="zh-CN" altLang="en-US"/>
          </a:p>
        </p:txBody>
      </p:sp>
    </p:spTree>
    <p:extLst>
      <p:ext uri="{BB962C8B-B14F-4D97-AF65-F5344CB8AC3E}">
        <p14:creationId xmlns:p14="http://schemas.microsoft.com/office/powerpoint/2010/main" val="21249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6</a:t>
            </a:fld>
            <a:endParaRPr kumimoji="1" lang="zh-CN" altLang="en-US"/>
          </a:p>
        </p:txBody>
      </p:sp>
    </p:spTree>
    <p:extLst>
      <p:ext uri="{BB962C8B-B14F-4D97-AF65-F5344CB8AC3E}">
        <p14:creationId xmlns:p14="http://schemas.microsoft.com/office/powerpoint/2010/main" val="202281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7</a:t>
            </a:fld>
            <a:endParaRPr kumimoji="1" lang="zh-CN" altLang="en-US"/>
          </a:p>
        </p:txBody>
      </p:sp>
    </p:spTree>
    <p:extLst>
      <p:ext uri="{BB962C8B-B14F-4D97-AF65-F5344CB8AC3E}">
        <p14:creationId xmlns:p14="http://schemas.microsoft.com/office/powerpoint/2010/main" val="199705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8</a:t>
            </a:fld>
            <a:endParaRPr kumimoji="1" lang="zh-CN" altLang="en-US"/>
          </a:p>
        </p:txBody>
      </p:sp>
    </p:spTree>
    <p:extLst>
      <p:ext uri="{BB962C8B-B14F-4D97-AF65-F5344CB8AC3E}">
        <p14:creationId xmlns:p14="http://schemas.microsoft.com/office/powerpoint/2010/main" val="2256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71C43E-018A-5146-90BF-F5EBC9073960}" type="slidenum">
              <a:rPr kumimoji="1" lang="zh-CN" altLang="en-US" smtClean="0"/>
              <a:t>9</a:t>
            </a:fld>
            <a:endParaRPr kumimoji="1" lang="zh-CN" altLang="en-US"/>
          </a:p>
        </p:txBody>
      </p:sp>
    </p:spTree>
    <p:extLst>
      <p:ext uri="{BB962C8B-B14F-4D97-AF65-F5344CB8AC3E}">
        <p14:creationId xmlns:p14="http://schemas.microsoft.com/office/powerpoint/2010/main" val="487131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6" cy="2492374"/>
          </a:xfrm>
        </p:spPr>
        <p:txBody>
          <a:bodyPr/>
          <a:lstStyle>
            <a:lvl1pPr marL="0" indent="0" algn="ctr">
              <a:buNone/>
              <a:defRPr/>
            </a:lvl1pPr>
            <a:lvl2pPr marL="457164" indent="0" algn="ctr">
              <a:buNone/>
              <a:defRPr/>
            </a:lvl2pPr>
            <a:lvl3pPr marL="914326" indent="0" algn="ctr">
              <a:buNone/>
              <a:defRPr/>
            </a:lvl3pPr>
            <a:lvl4pPr marL="1371489" indent="0" algn="ctr">
              <a:buNone/>
              <a:defRPr/>
            </a:lvl4pPr>
            <a:lvl5pPr marL="1828651" indent="0" algn="ctr">
              <a:buNone/>
              <a:defRPr/>
            </a:lvl5pPr>
            <a:lvl6pPr marL="2285815" indent="0" algn="ctr">
              <a:buNone/>
              <a:defRPr/>
            </a:lvl6pPr>
            <a:lvl7pPr marL="2742977" indent="0" algn="ctr">
              <a:buNone/>
              <a:defRPr/>
            </a:lvl7pPr>
            <a:lvl8pPr marL="3200141" indent="0" algn="ctr">
              <a:buNone/>
              <a:defRPr/>
            </a:lvl8pPr>
            <a:lvl9pPr marL="365730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754565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74522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6" y="120651"/>
            <a:ext cx="2924176" cy="96281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2" y="120651"/>
            <a:ext cx="8620124" cy="9628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028306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6" cy="2492374"/>
          </a:xfrm>
          <a:prstGeom prst="rect">
            <a:avLst/>
          </a:prstGeom>
        </p:spPr>
        <p:txBody>
          <a:bodyPr vert="horz"/>
          <a:lstStyle>
            <a:lvl1pPr marL="0" indent="0" algn="ctr">
              <a:buNone/>
              <a:defRPr/>
            </a:lvl1pPr>
            <a:lvl2pPr marL="457164" indent="0" algn="ctr">
              <a:buNone/>
              <a:defRPr/>
            </a:lvl2pPr>
            <a:lvl3pPr marL="914326" indent="0" algn="ctr">
              <a:buNone/>
              <a:defRPr/>
            </a:lvl3pPr>
            <a:lvl4pPr marL="1371489" indent="0" algn="ctr">
              <a:buNone/>
              <a:defRPr/>
            </a:lvl4pPr>
            <a:lvl5pPr marL="1828651" indent="0" algn="ctr">
              <a:buNone/>
              <a:defRPr/>
            </a:lvl5pPr>
            <a:lvl6pPr marL="2285815" indent="0" algn="ctr">
              <a:buNone/>
              <a:defRPr/>
            </a:lvl6pPr>
            <a:lvl7pPr marL="2742977" indent="0" algn="ctr">
              <a:buNone/>
              <a:defRPr/>
            </a:lvl7pPr>
            <a:lvl8pPr marL="3200141" indent="0" algn="ctr">
              <a:buNone/>
              <a:defRPr/>
            </a:lvl8pPr>
            <a:lvl9pPr marL="365730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34213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4"/>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56827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a:prstGeom prst="rect">
            <a:avLst/>
          </a:prstGeom>
        </p:spPr>
        <p:txBody>
          <a:bodyPr vert="horz" anchor="t"/>
          <a:lstStyle>
            <a:lvl1pPr algn="l">
              <a:defRPr sz="3999"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1"/>
            <a:ext cx="11053761" cy="2133601"/>
          </a:xfrm>
          <a:prstGeom prst="rect">
            <a:avLst/>
          </a:prstGeom>
        </p:spPr>
        <p:txBody>
          <a:bodyPr vert="horz" anchor="b"/>
          <a:lstStyle>
            <a:lvl1pPr marL="0" indent="0">
              <a:buNone/>
              <a:defRPr sz="2001"/>
            </a:lvl1pPr>
            <a:lvl2pPr marL="457164" indent="0">
              <a:buNone/>
              <a:defRPr sz="1800"/>
            </a:lvl2pPr>
            <a:lvl3pPr marL="914326" indent="0">
              <a:buNone/>
              <a:defRPr sz="1600"/>
            </a:lvl3pPr>
            <a:lvl4pPr marL="1371489" indent="0">
              <a:buNone/>
              <a:defRPr sz="1399"/>
            </a:lvl4pPr>
            <a:lvl5pPr marL="1828651" indent="0">
              <a:buNone/>
              <a:defRPr sz="1399"/>
            </a:lvl5pPr>
            <a:lvl6pPr marL="2285815" indent="0">
              <a:buNone/>
              <a:defRPr sz="1399"/>
            </a:lvl6pPr>
            <a:lvl7pPr marL="2742977" indent="0">
              <a:buNone/>
              <a:defRPr sz="1399"/>
            </a:lvl7pPr>
            <a:lvl8pPr marL="3200141" indent="0">
              <a:buNone/>
              <a:defRPr sz="1399"/>
            </a:lvl8pPr>
            <a:lvl9pPr marL="3657303" indent="0">
              <a:buNone/>
              <a:defRPr sz="1399"/>
            </a:lvl9pPr>
          </a:lstStyle>
          <a:p>
            <a:pPr lvl="0"/>
            <a:r>
              <a:rPr lang="en-US" smtClean="0"/>
              <a:t>Click to edit Master text styles</a:t>
            </a:r>
          </a:p>
        </p:txBody>
      </p:sp>
    </p:spTree>
    <p:extLst>
      <p:ext uri="{BB962C8B-B14F-4D97-AF65-F5344CB8AC3E}">
        <p14:creationId xmlns:p14="http://schemas.microsoft.com/office/powerpoint/2010/main" val="279216852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4"/>
          </a:xfrm>
          <a:prstGeom prst="rect">
            <a:avLst/>
          </a:prstGeom>
        </p:spPr>
        <p:txBody>
          <a:bodyPr vert="horz"/>
          <a:lstStyle>
            <a:lvl1pPr>
              <a:defRPr sz="2799"/>
            </a:lvl1pPr>
            <a:lvl2pPr>
              <a:defRPr sz="2401"/>
            </a:lvl2pPr>
            <a:lvl3pPr>
              <a:defRPr sz="200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4"/>
          </a:xfrm>
          <a:prstGeom prst="rect">
            <a:avLst/>
          </a:prstGeom>
        </p:spPr>
        <p:txBody>
          <a:bodyPr vert="horz"/>
          <a:lstStyle>
            <a:lvl1pPr>
              <a:defRPr sz="2799"/>
            </a:lvl1pPr>
            <a:lvl2pPr>
              <a:defRPr sz="2401"/>
            </a:lvl2pPr>
            <a:lvl3pPr>
              <a:defRPr sz="200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8623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6"/>
          </a:xfrm>
          <a:prstGeom prst="rect">
            <a:avLst/>
          </a:prstGeom>
        </p:spPr>
        <p:txBody>
          <a:bodyPr vert="horz" anchor="b"/>
          <a:lstStyle>
            <a:lvl1pPr marL="0" indent="0">
              <a:buNone/>
              <a:defRPr sz="2401" b="1"/>
            </a:lvl1pPr>
            <a:lvl2pPr marL="457164" indent="0">
              <a:buNone/>
              <a:defRPr sz="2001" b="1"/>
            </a:lvl2pPr>
            <a:lvl3pPr marL="914326" indent="0">
              <a:buNone/>
              <a:defRPr sz="1800" b="1"/>
            </a:lvl3pPr>
            <a:lvl4pPr marL="1371489" indent="0">
              <a:buNone/>
              <a:defRPr sz="1600" b="1"/>
            </a:lvl4pPr>
            <a:lvl5pPr marL="1828651" indent="0">
              <a:buNone/>
              <a:defRPr sz="1600" b="1"/>
            </a:lvl5pPr>
            <a:lvl6pPr marL="2285815" indent="0">
              <a:buNone/>
              <a:defRPr sz="1600" b="1"/>
            </a:lvl6pPr>
            <a:lvl7pPr marL="2742977" indent="0">
              <a:buNone/>
              <a:defRPr sz="1600" b="1"/>
            </a:lvl7pPr>
            <a:lvl8pPr marL="3200141" indent="0">
              <a:buNone/>
              <a:defRPr sz="1600" b="1"/>
            </a:lvl8pPr>
            <a:lvl9pPr marL="36573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0"/>
            <a:ext cx="5745163" cy="5619750"/>
          </a:xfrm>
          <a:prstGeom prst="rect">
            <a:avLst/>
          </a:prstGeom>
        </p:spPr>
        <p:txBody>
          <a:bodyPr vert="horz"/>
          <a:lstStyle>
            <a:lvl1pPr>
              <a:defRPr sz="2401"/>
            </a:lvl1pPr>
            <a:lvl2pPr>
              <a:defRPr sz="2001"/>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6"/>
          </a:xfrm>
          <a:prstGeom prst="rect">
            <a:avLst/>
          </a:prstGeom>
        </p:spPr>
        <p:txBody>
          <a:bodyPr vert="horz" anchor="b"/>
          <a:lstStyle>
            <a:lvl1pPr marL="0" indent="0">
              <a:buNone/>
              <a:defRPr sz="2401" b="1"/>
            </a:lvl1pPr>
            <a:lvl2pPr marL="457164" indent="0">
              <a:buNone/>
              <a:defRPr sz="2001" b="1"/>
            </a:lvl2pPr>
            <a:lvl3pPr marL="914326" indent="0">
              <a:buNone/>
              <a:defRPr sz="1800" b="1"/>
            </a:lvl3pPr>
            <a:lvl4pPr marL="1371489" indent="0">
              <a:buNone/>
              <a:defRPr sz="1600" b="1"/>
            </a:lvl4pPr>
            <a:lvl5pPr marL="1828651" indent="0">
              <a:buNone/>
              <a:defRPr sz="1600" b="1"/>
            </a:lvl5pPr>
            <a:lvl6pPr marL="2285815" indent="0">
              <a:buNone/>
              <a:defRPr sz="1600" b="1"/>
            </a:lvl6pPr>
            <a:lvl7pPr marL="2742977" indent="0">
              <a:buNone/>
              <a:defRPr sz="1600" b="1"/>
            </a:lvl7pPr>
            <a:lvl8pPr marL="3200141" indent="0">
              <a:buNone/>
              <a:defRPr sz="1600" b="1"/>
            </a:lvl8pPr>
            <a:lvl9pPr marL="36573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0"/>
            <a:ext cx="5748336" cy="5619750"/>
          </a:xfrm>
          <a:prstGeom prst="rect">
            <a:avLst/>
          </a:prstGeom>
        </p:spPr>
        <p:txBody>
          <a:bodyPr vert="horz"/>
          <a:lstStyle>
            <a:lvl1pPr>
              <a:defRPr sz="2401"/>
            </a:lvl1pPr>
            <a:lvl2pPr>
              <a:defRPr sz="2001"/>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09813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134028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7480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1"/>
            <a:ext cx="4278313" cy="1652586"/>
          </a:xfrm>
          <a:prstGeom prst="rect">
            <a:avLst/>
          </a:prstGeom>
        </p:spPr>
        <p:txBody>
          <a:bodyPr vert="horz" anchor="b"/>
          <a:lstStyle>
            <a:lvl1pPr algn="l">
              <a:defRPr sz="2001"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2"/>
          </a:xfrm>
          <a:prstGeom prst="rect">
            <a:avLst/>
          </a:prstGeom>
        </p:spPr>
        <p:txBody>
          <a:bodyPr vert="horz"/>
          <a:lstStyle>
            <a:lvl1pPr>
              <a:defRPr sz="3199"/>
            </a:lvl1pPr>
            <a:lvl2pPr>
              <a:defRPr sz="2799"/>
            </a:lvl2pPr>
            <a:lvl3pPr>
              <a:defRPr sz="2401"/>
            </a:lvl3pPr>
            <a:lvl4pPr>
              <a:defRPr sz="2001"/>
            </a:lvl4pPr>
            <a:lvl5pPr>
              <a:defRPr sz="2001"/>
            </a:lvl5pPr>
            <a:lvl6pPr>
              <a:defRPr sz="2001"/>
            </a:lvl6pPr>
            <a:lvl7pPr>
              <a:defRPr sz="2001"/>
            </a:lvl7pPr>
            <a:lvl8pPr>
              <a:defRPr sz="2001"/>
            </a:lvl8pPr>
            <a:lvl9pPr>
              <a:defRPr sz="20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7"/>
            <a:ext cx="4278313" cy="6670675"/>
          </a:xfrm>
          <a:prstGeom prst="rect">
            <a:avLst/>
          </a:prstGeom>
        </p:spPr>
        <p:txBody>
          <a:bodyPr vert="horz"/>
          <a:lstStyle>
            <a:lvl1pPr marL="0" indent="0">
              <a:buNone/>
              <a:defRPr sz="1399"/>
            </a:lvl1pPr>
            <a:lvl2pPr marL="457164" indent="0">
              <a:buNone/>
              <a:defRPr sz="1200"/>
            </a:lvl2pPr>
            <a:lvl3pPr marL="914326" indent="0">
              <a:buNone/>
              <a:defRPr sz="999"/>
            </a:lvl3pPr>
            <a:lvl4pPr marL="1371489" indent="0">
              <a:buNone/>
              <a:defRPr sz="901"/>
            </a:lvl4pPr>
            <a:lvl5pPr marL="1828651" indent="0">
              <a:buNone/>
              <a:defRPr sz="901"/>
            </a:lvl5pPr>
            <a:lvl6pPr marL="2285815" indent="0">
              <a:buNone/>
              <a:defRPr sz="901"/>
            </a:lvl6pPr>
            <a:lvl7pPr marL="2742977" indent="0">
              <a:buNone/>
              <a:defRPr sz="901"/>
            </a:lvl7pPr>
            <a:lvl8pPr marL="3200141" indent="0">
              <a:buNone/>
              <a:defRPr sz="901"/>
            </a:lvl8pPr>
            <a:lvl9pPr marL="3657303" indent="0">
              <a:buNone/>
              <a:defRPr sz="901"/>
            </a:lvl9pPr>
          </a:lstStyle>
          <a:p>
            <a:pPr lvl="0"/>
            <a:r>
              <a:rPr lang="en-US" smtClean="0"/>
              <a:t>Click to edit Master text styles</a:t>
            </a:r>
          </a:p>
        </p:txBody>
      </p:sp>
    </p:spTree>
    <p:extLst>
      <p:ext uri="{BB962C8B-B14F-4D97-AF65-F5344CB8AC3E}">
        <p14:creationId xmlns:p14="http://schemas.microsoft.com/office/powerpoint/2010/main" val="32012019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778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49"/>
          </a:xfrm>
          <a:prstGeom prst="rect">
            <a:avLst/>
          </a:prstGeom>
        </p:spPr>
        <p:txBody>
          <a:bodyPr vert="horz" anchor="b"/>
          <a:lstStyle>
            <a:lvl1pPr algn="l">
              <a:defRPr sz="2001"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9"/>
            <a:ext cx="7802563" cy="5851525"/>
          </a:xfrm>
          <a:prstGeom prst="rect">
            <a:avLst/>
          </a:prstGeom>
        </p:spPr>
        <p:txBody>
          <a:bodyPr vert="horz"/>
          <a:lstStyle>
            <a:lvl1pPr marL="0" indent="0">
              <a:buNone/>
              <a:defRPr sz="3199"/>
            </a:lvl1pPr>
            <a:lvl2pPr marL="457164" indent="0">
              <a:buNone/>
              <a:defRPr sz="2799"/>
            </a:lvl2pPr>
            <a:lvl3pPr marL="914326" indent="0">
              <a:buNone/>
              <a:defRPr sz="2401"/>
            </a:lvl3pPr>
            <a:lvl4pPr marL="1371489" indent="0">
              <a:buNone/>
              <a:defRPr sz="2001"/>
            </a:lvl4pPr>
            <a:lvl5pPr marL="1828651" indent="0">
              <a:buNone/>
              <a:defRPr sz="2001"/>
            </a:lvl5pPr>
            <a:lvl6pPr marL="2285815" indent="0">
              <a:buNone/>
              <a:defRPr sz="2001"/>
            </a:lvl6pPr>
            <a:lvl7pPr marL="2742977" indent="0">
              <a:buNone/>
              <a:defRPr sz="2001"/>
            </a:lvl7pPr>
            <a:lvl8pPr marL="3200141" indent="0">
              <a:buNone/>
              <a:defRPr sz="2001"/>
            </a:lvl8pPr>
            <a:lvl9pPr marL="3657303" indent="0">
              <a:buNone/>
              <a:defRPr sz="2001"/>
            </a:lvl9pPr>
          </a:lstStyle>
          <a:p>
            <a:pPr lvl="0"/>
            <a:endParaRPr lang="en-US" noProof="0" smtClean="0">
              <a:sym typeface="Times New Roman Bold" charset="0"/>
            </a:endParaRPr>
          </a:p>
        </p:txBody>
      </p:sp>
      <p:sp>
        <p:nvSpPr>
          <p:cNvPr id="4" name="Text Placeholder 3"/>
          <p:cNvSpPr>
            <a:spLocks noGrp="1"/>
          </p:cNvSpPr>
          <p:nvPr>
            <p:ph type="body" sz="half" idx="2"/>
          </p:nvPr>
        </p:nvSpPr>
        <p:spPr>
          <a:xfrm>
            <a:off x="2549526" y="7634289"/>
            <a:ext cx="7802563" cy="1144587"/>
          </a:xfrm>
          <a:prstGeom prst="rect">
            <a:avLst/>
          </a:prstGeom>
        </p:spPr>
        <p:txBody>
          <a:bodyPr vert="horz"/>
          <a:lstStyle>
            <a:lvl1pPr marL="0" indent="0">
              <a:buNone/>
              <a:defRPr sz="1399"/>
            </a:lvl1pPr>
            <a:lvl2pPr marL="457164" indent="0">
              <a:buNone/>
              <a:defRPr sz="1200"/>
            </a:lvl2pPr>
            <a:lvl3pPr marL="914326" indent="0">
              <a:buNone/>
              <a:defRPr sz="999"/>
            </a:lvl3pPr>
            <a:lvl4pPr marL="1371489" indent="0">
              <a:buNone/>
              <a:defRPr sz="901"/>
            </a:lvl4pPr>
            <a:lvl5pPr marL="1828651" indent="0">
              <a:buNone/>
              <a:defRPr sz="901"/>
            </a:lvl5pPr>
            <a:lvl6pPr marL="2285815" indent="0">
              <a:buNone/>
              <a:defRPr sz="901"/>
            </a:lvl6pPr>
            <a:lvl7pPr marL="2742977" indent="0">
              <a:buNone/>
              <a:defRPr sz="901"/>
            </a:lvl7pPr>
            <a:lvl8pPr marL="3200141" indent="0">
              <a:buNone/>
              <a:defRPr sz="901"/>
            </a:lvl8pPr>
            <a:lvl9pPr marL="3657303" indent="0">
              <a:buNone/>
              <a:defRPr sz="901"/>
            </a:lvl9pPr>
          </a:lstStyle>
          <a:p>
            <a:pPr lvl="0"/>
            <a:r>
              <a:rPr lang="en-US" smtClean="0"/>
              <a:t>Click to edit Master text styles</a:t>
            </a:r>
          </a:p>
        </p:txBody>
      </p:sp>
    </p:spTree>
    <p:extLst>
      <p:ext uri="{BB962C8B-B14F-4D97-AF65-F5344CB8AC3E}">
        <p14:creationId xmlns:p14="http://schemas.microsoft.com/office/powerpoint/2010/main" val="31087514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12035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6"/>
            <a:ext cx="2925761" cy="832167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6"/>
            <a:ext cx="8624887" cy="832167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24370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3999"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1"/>
            <a:ext cx="11053761" cy="2133601"/>
          </a:xfrm>
        </p:spPr>
        <p:txBody>
          <a:bodyPr anchor="b"/>
          <a:lstStyle>
            <a:lvl1pPr marL="0" indent="0">
              <a:buNone/>
              <a:defRPr sz="2001"/>
            </a:lvl1pPr>
            <a:lvl2pPr marL="457164" indent="0">
              <a:buNone/>
              <a:defRPr sz="1800"/>
            </a:lvl2pPr>
            <a:lvl3pPr marL="914326" indent="0">
              <a:buNone/>
              <a:defRPr sz="1600"/>
            </a:lvl3pPr>
            <a:lvl4pPr marL="1371489" indent="0">
              <a:buNone/>
              <a:defRPr sz="1399"/>
            </a:lvl4pPr>
            <a:lvl5pPr marL="1828651" indent="0">
              <a:buNone/>
              <a:defRPr sz="1399"/>
            </a:lvl5pPr>
            <a:lvl6pPr marL="2285815" indent="0">
              <a:buNone/>
              <a:defRPr sz="1399"/>
            </a:lvl6pPr>
            <a:lvl7pPr marL="2742977" indent="0">
              <a:buNone/>
              <a:defRPr sz="1399"/>
            </a:lvl7pPr>
            <a:lvl8pPr marL="3200141" indent="0">
              <a:buNone/>
              <a:defRPr sz="1399"/>
            </a:lvl8pPr>
            <a:lvl9pPr marL="3657303" indent="0">
              <a:buNone/>
              <a:defRPr sz="1399"/>
            </a:lvl9pPr>
          </a:lstStyle>
          <a:p>
            <a:pPr lvl="0"/>
            <a:r>
              <a:rPr lang="en-US" smtClean="0"/>
              <a:t>Click to edit Master text styles</a:t>
            </a:r>
          </a:p>
        </p:txBody>
      </p:sp>
    </p:spTree>
    <p:extLst>
      <p:ext uri="{BB962C8B-B14F-4D97-AF65-F5344CB8AC3E}">
        <p14:creationId xmlns:p14="http://schemas.microsoft.com/office/powerpoint/2010/main" val="2132414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1" y="2281239"/>
            <a:ext cx="5772150" cy="7467600"/>
          </a:xfrm>
        </p:spPr>
        <p:txBody>
          <a:bodyPr/>
          <a:lstStyle>
            <a:lvl1pPr>
              <a:defRPr sz="2799"/>
            </a:lvl1pPr>
            <a:lvl2pPr>
              <a:defRPr sz="2401"/>
            </a:lvl2pPr>
            <a:lvl3pPr>
              <a:defRPr sz="200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2250" y="2281239"/>
            <a:ext cx="5772150" cy="7467600"/>
          </a:xfrm>
        </p:spPr>
        <p:txBody>
          <a:bodyPr/>
          <a:lstStyle>
            <a:lvl1pPr>
              <a:defRPr sz="2799"/>
            </a:lvl1pPr>
            <a:lvl2pPr>
              <a:defRPr sz="2401"/>
            </a:lvl2pPr>
            <a:lvl3pPr>
              <a:defRPr sz="200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0084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6"/>
          </a:xfrm>
        </p:spPr>
        <p:txBody>
          <a:bodyPr anchor="b"/>
          <a:lstStyle>
            <a:lvl1pPr marL="0" indent="0">
              <a:buNone/>
              <a:defRPr sz="2401" b="1"/>
            </a:lvl1pPr>
            <a:lvl2pPr marL="457164" indent="0">
              <a:buNone/>
              <a:defRPr sz="2001" b="1"/>
            </a:lvl2pPr>
            <a:lvl3pPr marL="914326" indent="0">
              <a:buNone/>
              <a:defRPr sz="1800" b="1"/>
            </a:lvl3pPr>
            <a:lvl4pPr marL="1371489" indent="0">
              <a:buNone/>
              <a:defRPr sz="1600" b="1"/>
            </a:lvl4pPr>
            <a:lvl5pPr marL="1828651" indent="0">
              <a:buNone/>
              <a:defRPr sz="1600" b="1"/>
            </a:lvl5pPr>
            <a:lvl6pPr marL="2285815" indent="0">
              <a:buNone/>
              <a:defRPr sz="1600" b="1"/>
            </a:lvl6pPr>
            <a:lvl7pPr marL="2742977" indent="0">
              <a:buNone/>
              <a:defRPr sz="1600" b="1"/>
            </a:lvl7pPr>
            <a:lvl8pPr marL="3200141" indent="0">
              <a:buNone/>
              <a:defRPr sz="1600" b="1"/>
            </a:lvl8pPr>
            <a:lvl9pPr marL="36573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0"/>
            <a:ext cx="5745163" cy="5619750"/>
          </a:xfrm>
        </p:spPr>
        <p:txBody>
          <a:bodyPr/>
          <a:lstStyle>
            <a:lvl1pPr>
              <a:defRPr sz="2401"/>
            </a:lvl1pPr>
            <a:lvl2pPr>
              <a:defRPr sz="2001"/>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6"/>
          </a:xfrm>
        </p:spPr>
        <p:txBody>
          <a:bodyPr anchor="b"/>
          <a:lstStyle>
            <a:lvl1pPr marL="0" indent="0">
              <a:buNone/>
              <a:defRPr sz="2401" b="1"/>
            </a:lvl1pPr>
            <a:lvl2pPr marL="457164" indent="0">
              <a:buNone/>
              <a:defRPr sz="2001" b="1"/>
            </a:lvl2pPr>
            <a:lvl3pPr marL="914326" indent="0">
              <a:buNone/>
              <a:defRPr sz="1800" b="1"/>
            </a:lvl3pPr>
            <a:lvl4pPr marL="1371489" indent="0">
              <a:buNone/>
              <a:defRPr sz="1600" b="1"/>
            </a:lvl4pPr>
            <a:lvl5pPr marL="1828651" indent="0">
              <a:buNone/>
              <a:defRPr sz="1600" b="1"/>
            </a:lvl5pPr>
            <a:lvl6pPr marL="2285815" indent="0">
              <a:buNone/>
              <a:defRPr sz="1600" b="1"/>
            </a:lvl6pPr>
            <a:lvl7pPr marL="2742977" indent="0">
              <a:buNone/>
              <a:defRPr sz="1600" b="1"/>
            </a:lvl7pPr>
            <a:lvl8pPr marL="3200141" indent="0">
              <a:buNone/>
              <a:defRPr sz="1600" b="1"/>
            </a:lvl8pPr>
            <a:lvl9pPr marL="36573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0"/>
            <a:ext cx="5748336" cy="5619750"/>
          </a:xfrm>
        </p:spPr>
        <p:txBody>
          <a:bodyPr/>
          <a:lstStyle>
            <a:lvl1pPr>
              <a:defRPr sz="2401"/>
            </a:lvl1pPr>
            <a:lvl2pPr>
              <a:defRPr sz="2001"/>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87401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1170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3173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1"/>
            <a:ext cx="4278313" cy="1652586"/>
          </a:xfrm>
        </p:spPr>
        <p:txBody>
          <a:bodyPr anchor="b"/>
          <a:lstStyle>
            <a:lvl1pPr algn="l">
              <a:defRPr sz="2001"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2"/>
          </a:xfrm>
        </p:spPr>
        <p:txBody>
          <a:bodyPr/>
          <a:lstStyle>
            <a:lvl1pPr>
              <a:defRPr sz="3199"/>
            </a:lvl1pPr>
            <a:lvl2pPr>
              <a:defRPr sz="2799"/>
            </a:lvl2pPr>
            <a:lvl3pPr>
              <a:defRPr sz="2401"/>
            </a:lvl3pPr>
            <a:lvl4pPr>
              <a:defRPr sz="2001"/>
            </a:lvl4pPr>
            <a:lvl5pPr>
              <a:defRPr sz="2001"/>
            </a:lvl5pPr>
            <a:lvl6pPr>
              <a:defRPr sz="2001"/>
            </a:lvl6pPr>
            <a:lvl7pPr>
              <a:defRPr sz="2001"/>
            </a:lvl7pPr>
            <a:lvl8pPr>
              <a:defRPr sz="2001"/>
            </a:lvl8pPr>
            <a:lvl9pPr>
              <a:defRPr sz="20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7"/>
            <a:ext cx="4278313" cy="6670675"/>
          </a:xfrm>
        </p:spPr>
        <p:txBody>
          <a:bodyPr/>
          <a:lstStyle>
            <a:lvl1pPr marL="0" indent="0">
              <a:buNone/>
              <a:defRPr sz="1399"/>
            </a:lvl1pPr>
            <a:lvl2pPr marL="457164" indent="0">
              <a:buNone/>
              <a:defRPr sz="1200"/>
            </a:lvl2pPr>
            <a:lvl3pPr marL="914326" indent="0">
              <a:buNone/>
              <a:defRPr sz="999"/>
            </a:lvl3pPr>
            <a:lvl4pPr marL="1371489" indent="0">
              <a:buNone/>
              <a:defRPr sz="901"/>
            </a:lvl4pPr>
            <a:lvl5pPr marL="1828651" indent="0">
              <a:buNone/>
              <a:defRPr sz="901"/>
            </a:lvl5pPr>
            <a:lvl6pPr marL="2285815" indent="0">
              <a:buNone/>
              <a:defRPr sz="901"/>
            </a:lvl6pPr>
            <a:lvl7pPr marL="2742977" indent="0">
              <a:buNone/>
              <a:defRPr sz="901"/>
            </a:lvl7pPr>
            <a:lvl8pPr marL="3200141" indent="0">
              <a:buNone/>
              <a:defRPr sz="901"/>
            </a:lvl8pPr>
            <a:lvl9pPr marL="3657303" indent="0">
              <a:buNone/>
              <a:defRPr sz="901"/>
            </a:lvl9pPr>
          </a:lstStyle>
          <a:p>
            <a:pPr lvl="0"/>
            <a:r>
              <a:rPr lang="en-US" smtClean="0"/>
              <a:t>Click to edit Master text styles</a:t>
            </a:r>
          </a:p>
        </p:txBody>
      </p:sp>
    </p:spTree>
    <p:extLst>
      <p:ext uri="{BB962C8B-B14F-4D97-AF65-F5344CB8AC3E}">
        <p14:creationId xmlns:p14="http://schemas.microsoft.com/office/powerpoint/2010/main" val="1320660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49"/>
          </a:xfrm>
        </p:spPr>
        <p:txBody>
          <a:bodyPr anchor="b"/>
          <a:lstStyle>
            <a:lvl1pPr algn="l">
              <a:defRPr sz="2001"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9"/>
            <a:ext cx="7802563" cy="5851525"/>
          </a:xfrm>
        </p:spPr>
        <p:txBody>
          <a:bodyPr/>
          <a:lstStyle>
            <a:lvl1pPr marL="0" indent="0">
              <a:buNone/>
              <a:defRPr sz="3199"/>
            </a:lvl1pPr>
            <a:lvl2pPr marL="457164" indent="0">
              <a:buNone/>
              <a:defRPr sz="2799"/>
            </a:lvl2pPr>
            <a:lvl3pPr marL="914326" indent="0">
              <a:buNone/>
              <a:defRPr sz="2401"/>
            </a:lvl3pPr>
            <a:lvl4pPr marL="1371489" indent="0">
              <a:buNone/>
              <a:defRPr sz="2001"/>
            </a:lvl4pPr>
            <a:lvl5pPr marL="1828651" indent="0">
              <a:buNone/>
              <a:defRPr sz="2001"/>
            </a:lvl5pPr>
            <a:lvl6pPr marL="2285815" indent="0">
              <a:buNone/>
              <a:defRPr sz="2001"/>
            </a:lvl6pPr>
            <a:lvl7pPr marL="2742977" indent="0">
              <a:buNone/>
              <a:defRPr sz="2001"/>
            </a:lvl7pPr>
            <a:lvl8pPr marL="3200141" indent="0">
              <a:buNone/>
              <a:defRPr sz="2001"/>
            </a:lvl8pPr>
            <a:lvl9pPr marL="3657303" indent="0">
              <a:buNone/>
              <a:defRPr sz="2001"/>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399"/>
            </a:lvl1pPr>
            <a:lvl2pPr marL="457164" indent="0">
              <a:buNone/>
              <a:defRPr sz="1200"/>
            </a:lvl2pPr>
            <a:lvl3pPr marL="914326" indent="0">
              <a:buNone/>
              <a:defRPr sz="999"/>
            </a:lvl3pPr>
            <a:lvl4pPr marL="1371489" indent="0">
              <a:buNone/>
              <a:defRPr sz="901"/>
            </a:lvl4pPr>
            <a:lvl5pPr marL="1828651" indent="0">
              <a:buNone/>
              <a:defRPr sz="901"/>
            </a:lvl5pPr>
            <a:lvl6pPr marL="2285815" indent="0">
              <a:buNone/>
              <a:defRPr sz="901"/>
            </a:lvl6pPr>
            <a:lvl7pPr marL="2742977" indent="0">
              <a:buNone/>
              <a:defRPr sz="901"/>
            </a:lvl7pPr>
            <a:lvl8pPr marL="3200141" indent="0">
              <a:buNone/>
              <a:defRPr sz="901"/>
            </a:lvl8pPr>
            <a:lvl9pPr marL="3657303" indent="0">
              <a:buNone/>
              <a:defRPr sz="901"/>
            </a:lvl9pPr>
          </a:lstStyle>
          <a:p>
            <a:pPr lvl="0"/>
            <a:r>
              <a:rPr lang="en-US" smtClean="0"/>
              <a:t>Click to edit Master text styles</a:t>
            </a:r>
          </a:p>
        </p:txBody>
      </p:sp>
    </p:spTree>
    <p:extLst>
      <p:ext uri="{BB962C8B-B14F-4D97-AF65-F5344CB8AC3E}">
        <p14:creationId xmlns:p14="http://schemas.microsoft.com/office/powerpoint/2010/main" val="3172242927"/>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hyperlink" Target="http://vega.bac.pku.edu.cn/astro/astro.htm" TargetMode="Externa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6E6FF"/>
            </a:gs>
            <a:gs pos="100000">
              <a:srgbClr val="FFFF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47700" y="120651"/>
            <a:ext cx="11696700" cy="2160589"/>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647700" y="2281239"/>
            <a:ext cx="11696700" cy="7467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eaLnBrk="0" fontAlgn="base" hangingPunct="0">
        <a:lnSpc>
          <a:spcPct val="93000"/>
        </a:lnSpc>
        <a:spcBef>
          <a:spcPct val="0"/>
        </a:spcBef>
        <a:spcAft>
          <a:spcPct val="0"/>
        </a:spcAft>
        <a:defRPr sz="5600" b="1">
          <a:solidFill>
            <a:schemeClr val="tx1"/>
          </a:solidFill>
          <a:latin typeface="+mj-lt"/>
          <a:ea typeface="+mj-ea"/>
          <a:cs typeface="+mj-cs"/>
          <a:sym typeface="Gill Sans" charset="0"/>
        </a:defRPr>
      </a:lvl1pPr>
      <a:lvl2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2pPr>
      <a:lvl3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3pPr>
      <a:lvl4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4pPr>
      <a:lvl5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5pPr>
      <a:lvl6pPr marL="457164"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6pPr>
      <a:lvl7pPr marL="914326"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7pPr>
      <a:lvl8pPr marL="1371489"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8pPr>
      <a:lvl9pPr marL="1828651"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9pPr>
    </p:titleStyle>
    <p:bodyStyle>
      <a:lvl1pPr marL="342872" indent="-342872" algn="l" rtl="0" eaLnBrk="0" fontAlgn="base" hangingPunct="0">
        <a:lnSpc>
          <a:spcPct val="93000"/>
        </a:lnSpc>
        <a:spcBef>
          <a:spcPts val="1800"/>
        </a:spcBef>
        <a:spcAft>
          <a:spcPct val="0"/>
        </a:spcAft>
        <a:defRPr sz="3999" b="1">
          <a:solidFill>
            <a:schemeClr val="tx1"/>
          </a:solidFill>
          <a:latin typeface="+mn-lt"/>
          <a:ea typeface="+mn-ea"/>
          <a:cs typeface="+mn-cs"/>
          <a:sym typeface="Gill Sans" charset="0"/>
        </a:defRPr>
      </a:lvl1pPr>
      <a:lvl2pPr marL="584153" indent="-126990" algn="l" rtl="0" eaLnBrk="0" fontAlgn="base" hangingPunct="0">
        <a:lnSpc>
          <a:spcPct val="93000"/>
        </a:lnSpc>
        <a:spcBef>
          <a:spcPts val="1500"/>
        </a:spcBef>
        <a:spcAft>
          <a:spcPct val="0"/>
        </a:spcAft>
        <a:defRPr sz="3599" b="1">
          <a:solidFill>
            <a:schemeClr val="tx1"/>
          </a:solidFill>
          <a:latin typeface="+mn-lt"/>
          <a:ea typeface="+mn-ea"/>
          <a:cs typeface="+mn-cs"/>
          <a:sym typeface="Gill Sans" charset="0"/>
        </a:defRPr>
      </a:lvl2pPr>
      <a:lvl3pPr marL="1181004" indent="-266679" algn="l" rtl="0" eaLnBrk="0" fontAlgn="base" hangingPunct="0">
        <a:lnSpc>
          <a:spcPct val="93000"/>
        </a:lnSpc>
        <a:spcBef>
          <a:spcPts val="1100"/>
        </a:spcBef>
        <a:spcAft>
          <a:spcPct val="0"/>
        </a:spcAft>
        <a:defRPr sz="3000" b="1">
          <a:solidFill>
            <a:schemeClr val="tx1"/>
          </a:solidFill>
          <a:latin typeface="+mn-lt"/>
          <a:ea typeface="+mn-ea"/>
          <a:cs typeface="+mn-cs"/>
          <a:sym typeface="Gill Sans" charset="0"/>
        </a:defRPr>
      </a:lvl3pPr>
      <a:lvl4pPr marL="1765158" indent="-393668" algn="l" rtl="0" eaLnBrk="0" fontAlgn="base" hangingPunct="0">
        <a:lnSpc>
          <a:spcPct val="93000"/>
        </a:lnSpc>
        <a:spcBef>
          <a:spcPts val="700"/>
        </a:spcBef>
        <a:spcAft>
          <a:spcPct val="0"/>
        </a:spcAft>
        <a:defRPr sz="2401" b="1">
          <a:solidFill>
            <a:schemeClr val="tx1"/>
          </a:solidFill>
          <a:latin typeface="+mn-lt"/>
          <a:ea typeface="+mn-ea"/>
          <a:cs typeface="+mn-cs"/>
          <a:sym typeface="Gill Sans" charset="0"/>
        </a:defRPr>
      </a:lvl4pPr>
      <a:lvl5pPr marL="2362009" indent="-533357" algn="l" rtl="0" eaLnBrk="0" fontAlgn="base" hangingPunct="0">
        <a:lnSpc>
          <a:spcPct val="93000"/>
        </a:lnSpc>
        <a:spcBef>
          <a:spcPts val="400"/>
        </a:spcBef>
        <a:spcAft>
          <a:spcPct val="0"/>
        </a:spcAft>
        <a:defRPr sz="2401" b="1">
          <a:solidFill>
            <a:schemeClr val="tx1"/>
          </a:solidFill>
          <a:latin typeface="+mn-lt"/>
          <a:ea typeface="+mn-ea"/>
          <a:cs typeface="+mn-cs"/>
          <a:sym typeface="Gill Sans" charset="0"/>
        </a:defRPr>
      </a:lvl5pPr>
      <a:lvl6pPr marL="2819172" algn="l" rtl="0" fontAlgn="base">
        <a:lnSpc>
          <a:spcPct val="93000"/>
        </a:lnSpc>
        <a:spcBef>
          <a:spcPts val="400"/>
        </a:spcBef>
        <a:spcAft>
          <a:spcPct val="0"/>
        </a:spcAft>
        <a:defRPr sz="2401" b="1">
          <a:solidFill>
            <a:schemeClr val="tx1"/>
          </a:solidFill>
          <a:latin typeface="+mn-lt"/>
          <a:ea typeface="+mn-ea"/>
          <a:cs typeface="+mn-cs"/>
          <a:sym typeface="Gill Sans" charset="0"/>
        </a:defRPr>
      </a:lvl6pPr>
      <a:lvl7pPr marL="3276334" algn="l" rtl="0" fontAlgn="base">
        <a:lnSpc>
          <a:spcPct val="93000"/>
        </a:lnSpc>
        <a:spcBef>
          <a:spcPts val="400"/>
        </a:spcBef>
        <a:spcAft>
          <a:spcPct val="0"/>
        </a:spcAft>
        <a:defRPr sz="2401" b="1">
          <a:solidFill>
            <a:schemeClr val="tx1"/>
          </a:solidFill>
          <a:latin typeface="+mn-lt"/>
          <a:ea typeface="+mn-ea"/>
          <a:cs typeface="+mn-cs"/>
          <a:sym typeface="Gill Sans" charset="0"/>
        </a:defRPr>
      </a:lvl7pPr>
      <a:lvl8pPr marL="3733498" algn="l" rtl="0" fontAlgn="base">
        <a:lnSpc>
          <a:spcPct val="93000"/>
        </a:lnSpc>
        <a:spcBef>
          <a:spcPts val="400"/>
        </a:spcBef>
        <a:spcAft>
          <a:spcPct val="0"/>
        </a:spcAft>
        <a:defRPr sz="2401" b="1">
          <a:solidFill>
            <a:schemeClr val="tx1"/>
          </a:solidFill>
          <a:latin typeface="+mn-lt"/>
          <a:ea typeface="+mn-ea"/>
          <a:cs typeface="+mn-cs"/>
          <a:sym typeface="Gill Sans" charset="0"/>
        </a:defRPr>
      </a:lvl8pPr>
      <a:lvl9pPr marL="4190660" algn="l" rtl="0" fontAlgn="base">
        <a:lnSpc>
          <a:spcPct val="93000"/>
        </a:lnSpc>
        <a:spcBef>
          <a:spcPts val="400"/>
        </a:spcBef>
        <a:spcAft>
          <a:spcPct val="0"/>
        </a:spcAft>
        <a:defRPr sz="2401" b="1">
          <a:solidFill>
            <a:schemeClr val="tx1"/>
          </a:solidFill>
          <a:latin typeface="+mn-lt"/>
          <a:ea typeface="+mn-ea"/>
          <a:cs typeface="+mn-cs"/>
          <a:sym typeface="Gill Sans" charset="0"/>
        </a:defRPr>
      </a:lvl9pPr>
    </p:bodyStyle>
    <p:otherStyle>
      <a:defPPr>
        <a:defRPr lang="en-US"/>
      </a:defPPr>
      <a:lvl1pPr marL="0" algn="l" defTabSz="457164" rtl="0" eaLnBrk="1" latinLnBrk="0" hangingPunct="1">
        <a:defRPr sz="1800" kern="1200">
          <a:solidFill>
            <a:schemeClr val="tx1"/>
          </a:solidFill>
          <a:latin typeface="+mn-lt"/>
          <a:ea typeface="+mn-ea"/>
          <a:cs typeface="+mn-cs"/>
        </a:defRPr>
      </a:lvl1pPr>
      <a:lvl2pPr marL="457164" algn="l" defTabSz="457164" rtl="0" eaLnBrk="1" latinLnBrk="0" hangingPunct="1">
        <a:defRPr sz="1800" kern="1200">
          <a:solidFill>
            <a:schemeClr val="tx1"/>
          </a:solidFill>
          <a:latin typeface="+mn-lt"/>
          <a:ea typeface="+mn-ea"/>
          <a:cs typeface="+mn-cs"/>
        </a:defRPr>
      </a:lvl2pPr>
      <a:lvl3pPr marL="914326" algn="l" defTabSz="457164" rtl="0" eaLnBrk="1" latinLnBrk="0" hangingPunct="1">
        <a:defRPr sz="1800" kern="1200">
          <a:solidFill>
            <a:schemeClr val="tx1"/>
          </a:solidFill>
          <a:latin typeface="+mn-lt"/>
          <a:ea typeface="+mn-ea"/>
          <a:cs typeface="+mn-cs"/>
        </a:defRPr>
      </a:lvl3pPr>
      <a:lvl4pPr marL="1371489" algn="l" defTabSz="457164" rtl="0" eaLnBrk="1" latinLnBrk="0" hangingPunct="1">
        <a:defRPr sz="1800" kern="1200">
          <a:solidFill>
            <a:schemeClr val="tx1"/>
          </a:solidFill>
          <a:latin typeface="+mn-lt"/>
          <a:ea typeface="+mn-ea"/>
          <a:cs typeface="+mn-cs"/>
        </a:defRPr>
      </a:lvl4pPr>
      <a:lvl5pPr marL="1828651" algn="l" defTabSz="457164" rtl="0" eaLnBrk="1" latinLnBrk="0" hangingPunct="1">
        <a:defRPr sz="1800" kern="1200">
          <a:solidFill>
            <a:schemeClr val="tx1"/>
          </a:solidFill>
          <a:latin typeface="+mn-lt"/>
          <a:ea typeface="+mn-ea"/>
          <a:cs typeface="+mn-cs"/>
        </a:defRPr>
      </a:lvl5pPr>
      <a:lvl6pPr marL="2285815" algn="l" defTabSz="457164" rtl="0" eaLnBrk="1" latinLnBrk="0" hangingPunct="1">
        <a:defRPr sz="1800" kern="1200">
          <a:solidFill>
            <a:schemeClr val="tx1"/>
          </a:solidFill>
          <a:latin typeface="+mn-lt"/>
          <a:ea typeface="+mn-ea"/>
          <a:cs typeface="+mn-cs"/>
        </a:defRPr>
      </a:lvl6pPr>
      <a:lvl7pPr marL="2742977" algn="l" defTabSz="457164" rtl="0" eaLnBrk="1" latinLnBrk="0" hangingPunct="1">
        <a:defRPr sz="1800" kern="1200">
          <a:solidFill>
            <a:schemeClr val="tx1"/>
          </a:solidFill>
          <a:latin typeface="+mn-lt"/>
          <a:ea typeface="+mn-ea"/>
          <a:cs typeface="+mn-cs"/>
        </a:defRPr>
      </a:lvl7pPr>
      <a:lvl8pPr marL="3200141" algn="l" defTabSz="457164" rtl="0" eaLnBrk="1" latinLnBrk="0" hangingPunct="1">
        <a:defRPr sz="1800" kern="1200">
          <a:solidFill>
            <a:schemeClr val="tx1"/>
          </a:solidFill>
          <a:latin typeface="+mn-lt"/>
          <a:ea typeface="+mn-ea"/>
          <a:cs typeface="+mn-cs"/>
        </a:defRPr>
      </a:lvl8pPr>
      <a:lvl9pPr marL="3657303" algn="l" defTabSz="4571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6E6FF"/>
            </a:gs>
            <a:gs pos="100000">
              <a:srgbClr val="FFFF99"/>
            </a:gs>
          </a:gsLst>
          <a:lin ang="5400000" scaled="1"/>
        </a:gradFill>
        <a:effectLst/>
      </p:bgPr>
    </p:bg>
    <p:spTree>
      <p:nvGrpSpPr>
        <p:cNvPr id="1" name=""/>
        <p:cNvGrpSpPr/>
        <p:nvPr/>
      </p:nvGrpSpPr>
      <p:grpSpPr>
        <a:xfrm>
          <a:off x="0" y="0"/>
          <a:ext cx="0" cy="0"/>
          <a:chOff x="0" y="0"/>
          <a:chExt cx="0" cy="0"/>
        </a:xfrm>
      </p:grpSpPr>
      <p:pic>
        <p:nvPicPr>
          <p:cNvPr id="2050" name="Picture 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13" y="8496301"/>
            <a:ext cx="1143000" cy="1168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051"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4500" y="8529638"/>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05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98300" y="8516938"/>
            <a:ext cx="1146175"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053"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4601" y="8532814"/>
            <a:ext cx="1146175" cy="110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2054" name="Rectangle 5"/>
          <p:cNvSpPr>
            <a:spLocks/>
          </p:cNvSpPr>
          <p:nvPr/>
        </p:nvSpPr>
        <p:spPr bwMode="auto">
          <a:xfrm>
            <a:off x="2736851" y="8788401"/>
            <a:ext cx="7518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50576" bIns="0"/>
          <a:lstStyle/>
          <a:p>
            <a:pPr marL="49209">
              <a:tabLst>
                <a:tab pos="50796" algn="l"/>
                <a:tab pos="622250" algn="l"/>
                <a:tab pos="1206401" algn="l"/>
                <a:tab pos="1790555" algn="l"/>
                <a:tab pos="2362009" algn="l"/>
                <a:tab pos="2946162" algn="l"/>
                <a:tab pos="3517616" algn="l"/>
                <a:tab pos="4114467" algn="l"/>
                <a:tab pos="4685920" algn="l"/>
                <a:tab pos="5257374" algn="l"/>
                <a:tab pos="5854225" algn="l"/>
                <a:tab pos="6425679" algn="l"/>
                <a:tab pos="6997133" algn="l"/>
                <a:tab pos="7581286" algn="l"/>
                <a:tab pos="8165439" algn="l"/>
                <a:tab pos="8749591" algn="l"/>
                <a:tab pos="9321045" algn="l"/>
                <a:tab pos="9892498" algn="l"/>
                <a:tab pos="10489349" algn="l"/>
                <a:tab pos="11060803" algn="l"/>
                <a:tab pos="11632257" algn="l"/>
                <a:tab pos="11644956" algn="l"/>
              </a:tabLst>
            </a:pPr>
            <a:r>
              <a:rPr lang="ja-JP" altLang="en-US" sz="1399">
                <a:solidFill>
                  <a:srgbClr val="996633"/>
                </a:solidFill>
                <a:latin typeface="Arial" charset="0"/>
                <a:ea typeface="Heiti SC Light" charset="0"/>
                <a:cs typeface="Heiti SC Light" charset="0"/>
                <a:sym typeface="Arial" charset="0"/>
              </a:rPr>
              <a:t>北京大学物理学院天文学系</a:t>
            </a:r>
            <a:r>
              <a:rPr lang="en-US" altLang="ja-JP" sz="1399">
                <a:solidFill>
                  <a:srgbClr val="996633"/>
                </a:solidFill>
                <a:latin typeface="Arial" charset="0"/>
                <a:ea typeface="Heiti SC Light" charset="0"/>
                <a:cs typeface="Heiti SC Light" charset="0"/>
                <a:sym typeface="Arial" charset="0"/>
              </a:rPr>
              <a:t>                                      </a:t>
            </a:r>
            <a:r>
              <a:rPr lang="ja-JP" altLang="en-US" sz="1399">
                <a:solidFill>
                  <a:srgbClr val="996633"/>
                </a:solidFill>
                <a:latin typeface="Arial" charset="0"/>
                <a:ea typeface="Heiti SC Light" charset="0"/>
                <a:cs typeface="Heiti SC Light" charset="0"/>
                <a:sym typeface="Arial" charset="0"/>
              </a:rPr>
              <a:t>北京大学科维理天文与天体物理研究所</a:t>
            </a:r>
            <a:endParaRPr lang="en-US" altLang="ja-JP" sz="1399">
              <a:solidFill>
                <a:srgbClr val="996633"/>
              </a:solidFill>
              <a:latin typeface="Arial" charset="0"/>
              <a:ea typeface="Heiti SC Light" charset="0"/>
              <a:cs typeface="Heiti SC Light" charset="0"/>
              <a:sym typeface="Arial" charset="0"/>
            </a:endParaRPr>
          </a:p>
          <a:p>
            <a:pPr marL="49209">
              <a:tabLst>
                <a:tab pos="50796" algn="l"/>
                <a:tab pos="622250" algn="l"/>
                <a:tab pos="1206401" algn="l"/>
                <a:tab pos="1790555" algn="l"/>
                <a:tab pos="2362009" algn="l"/>
                <a:tab pos="2946162" algn="l"/>
                <a:tab pos="3517616" algn="l"/>
                <a:tab pos="4114467" algn="l"/>
                <a:tab pos="4685920" algn="l"/>
                <a:tab pos="5257374" algn="l"/>
                <a:tab pos="5854225" algn="l"/>
                <a:tab pos="6425679" algn="l"/>
                <a:tab pos="6997133" algn="l"/>
                <a:tab pos="7581286" algn="l"/>
                <a:tab pos="8165439" algn="l"/>
                <a:tab pos="8749591" algn="l"/>
                <a:tab pos="9321045" algn="l"/>
                <a:tab pos="9892498" algn="l"/>
                <a:tab pos="10489349" algn="l"/>
                <a:tab pos="11060803" algn="l"/>
                <a:tab pos="11632257" algn="l"/>
                <a:tab pos="11644956" algn="l"/>
              </a:tabLst>
            </a:pPr>
            <a:r>
              <a:rPr lang="ja-JP" altLang="en-US" sz="1399">
                <a:solidFill>
                  <a:srgbClr val="996633"/>
                </a:solidFill>
                <a:latin typeface="宋体" charset="0"/>
                <a:ea typeface="宋体" charset="0"/>
                <a:cs typeface="宋体" charset="0"/>
                <a:sym typeface="宋体" charset="0"/>
              </a:rPr>
              <a:t>地址：理科二号楼</a:t>
            </a:r>
            <a:r>
              <a:rPr lang="en-US" altLang="ja-JP" sz="1399">
                <a:solidFill>
                  <a:srgbClr val="996633"/>
                </a:solidFill>
                <a:latin typeface="Arial" charset="0"/>
                <a:cs typeface="Arial" charset="0"/>
                <a:sym typeface="Arial" charset="0"/>
              </a:rPr>
              <a:t>2901  </a:t>
            </a:r>
            <a:r>
              <a:rPr lang="ja-JP" altLang="en-US" sz="1399">
                <a:solidFill>
                  <a:srgbClr val="996633"/>
                </a:solidFill>
                <a:latin typeface="宋体" charset="0"/>
                <a:ea typeface="宋体" charset="0"/>
                <a:cs typeface="宋体" charset="0"/>
                <a:sym typeface="宋体" charset="0"/>
              </a:rPr>
              <a:t>电话：</a:t>
            </a:r>
            <a:r>
              <a:rPr lang="en-US" altLang="ja-JP" sz="1399">
                <a:solidFill>
                  <a:srgbClr val="996633"/>
                </a:solidFill>
                <a:latin typeface="Arial" charset="0"/>
                <a:cs typeface="Arial" charset="0"/>
                <a:sym typeface="Arial" charset="0"/>
              </a:rPr>
              <a:t>6275 1134               </a:t>
            </a:r>
            <a:r>
              <a:rPr lang="ja-JP" altLang="en-US" sz="1399">
                <a:solidFill>
                  <a:srgbClr val="996633"/>
                </a:solidFill>
                <a:latin typeface="宋体" charset="0"/>
                <a:ea typeface="宋体" charset="0"/>
                <a:cs typeface="宋体" charset="0"/>
                <a:sym typeface="宋体" charset="0"/>
              </a:rPr>
              <a:t>地址：朗润园科维理楼</a:t>
            </a:r>
            <a:r>
              <a:rPr lang="en-US" altLang="ja-JP" sz="1399">
                <a:solidFill>
                  <a:srgbClr val="996633"/>
                </a:solidFill>
                <a:latin typeface="Arial" charset="0"/>
                <a:cs typeface="Arial" charset="0"/>
                <a:sym typeface="Arial" charset="0"/>
              </a:rPr>
              <a:t>  </a:t>
            </a:r>
            <a:r>
              <a:rPr lang="ja-JP" altLang="en-US" sz="1399">
                <a:solidFill>
                  <a:srgbClr val="996633"/>
                </a:solidFill>
                <a:latin typeface="宋体" charset="0"/>
                <a:ea typeface="宋体" charset="0"/>
                <a:cs typeface="宋体" charset="0"/>
                <a:sym typeface="宋体" charset="0"/>
              </a:rPr>
              <a:t>电话：</a:t>
            </a:r>
            <a:r>
              <a:rPr lang="en-US" altLang="ja-JP" sz="1399">
                <a:solidFill>
                  <a:srgbClr val="996633"/>
                </a:solidFill>
                <a:latin typeface="Arial" charset="0"/>
                <a:cs typeface="Arial" charset="0"/>
                <a:sym typeface="Arial" charset="0"/>
              </a:rPr>
              <a:t>6275 6692</a:t>
            </a:r>
          </a:p>
          <a:p>
            <a:pPr marL="49209">
              <a:tabLst>
                <a:tab pos="50796" algn="l"/>
                <a:tab pos="622250" algn="l"/>
                <a:tab pos="1206401" algn="l"/>
                <a:tab pos="1790555" algn="l"/>
                <a:tab pos="2362009" algn="l"/>
                <a:tab pos="2946162" algn="l"/>
                <a:tab pos="3517616" algn="l"/>
                <a:tab pos="4114467" algn="l"/>
                <a:tab pos="4685920" algn="l"/>
                <a:tab pos="5257374" algn="l"/>
                <a:tab pos="5854225" algn="l"/>
                <a:tab pos="6425679" algn="l"/>
                <a:tab pos="6997133" algn="l"/>
                <a:tab pos="7581286" algn="l"/>
                <a:tab pos="8165439" algn="l"/>
                <a:tab pos="8749591" algn="l"/>
                <a:tab pos="9321045" algn="l"/>
                <a:tab pos="9892498" algn="l"/>
                <a:tab pos="10489349" algn="l"/>
                <a:tab pos="11060803" algn="l"/>
                <a:tab pos="11632257" algn="l"/>
                <a:tab pos="11644956" algn="l"/>
              </a:tabLst>
            </a:pPr>
            <a:r>
              <a:rPr lang="en-US" sz="1399" u="sng">
                <a:solidFill>
                  <a:srgbClr val="996633"/>
                </a:solidFill>
                <a:latin typeface="Arial" charset="0"/>
                <a:cs typeface="Arial" charset="0"/>
                <a:sym typeface="Arial" charset="0"/>
                <a:hlinkClick r:id="rId17"/>
              </a:rPr>
              <a:t>http://vega.bac.pku.edu.cn/astro/astro.htm</a:t>
            </a:r>
            <a:r>
              <a:rPr lang="en-US" sz="1399">
                <a:solidFill>
                  <a:srgbClr val="996633"/>
                </a:solidFill>
                <a:latin typeface="Arial" charset="0"/>
                <a:cs typeface="Arial" charset="0"/>
                <a:sym typeface="Arial" charset="0"/>
              </a:rPr>
              <a:t>              </a:t>
            </a:r>
            <a:r>
              <a:rPr lang="en-US" sz="1399" u="sng">
                <a:solidFill>
                  <a:srgbClr val="996633"/>
                </a:solidFill>
                <a:latin typeface="Arial" charset="0"/>
                <a:cs typeface="Arial" charset="0"/>
                <a:sym typeface="Arial" charset="0"/>
              </a:rPr>
              <a:t>http://kiaa.pku.edu.cn/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lnSpc>
          <a:spcPct val="93000"/>
        </a:lnSpc>
        <a:spcBef>
          <a:spcPct val="0"/>
        </a:spcBef>
        <a:spcAft>
          <a:spcPct val="0"/>
        </a:spcAft>
        <a:defRPr sz="5600">
          <a:solidFill>
            <a:schemeClr val="tx1"/>
          </a:solidFill>
          <a:latin typeface="+mj-lt"/>
          <a:ea typeface="+mj-ea"/>
          <a:cs typeface="+mj-cs"/>
          <a:sym typeface="Times New Roman Bold" charset="0"/>
        </a:defRPr>
      </a:lvl1pPr>
      <a:lvl2pPr algn="ctr" rtl="0" eaLnBrk="0" fontAlgn="base" hangingPunct="0">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2pPr>
      <a:lvl3pPr algn="ctr" rtl="0" eaLnBrk="0" fontAlgn="base" hangingPunct="0">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3pPr>
      <a:lvl4pPr algn="ctr" rtl="0" eaLnBrk="0" fontAlgn="base" hangingPunct="0">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4pPr>
      <a:lvl5pPr algn="ctr" rtl="0" eaLnBrk="0" fontAlgn="base" hangingPunct="0">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5pPr>
      <a:lvl6pPr marL="457164" algn="ctr" rtl="0" fontAlgn="base">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6pPr>
      <a:lvl7pPr marL="914326" algn="ctr" rtl="0" fontAlgn="base">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7pPr>
      <a:lvl8pPr marL="1371489" algn="ctr" rtl="0" fontAlgn="base">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8pPr>
      <a:lvl9pPr marL="1828651" algn="ctr" rtl="0" fontAlgn="base">
        <a:lnSpc>
          <a:spcPct val="93000"/>
        </a:lnSpc>
        <a:spcBef>
          <a:spcPct val="0"/>
        </a:spcBef>
        <a:spcAft>
          <a:spcPct val="0"/>
        </a:spcAft>
        <a:defRPr sz="5600">
          <a:solidFill>
            <a:schemeClr val="tx1"/>
          </a:solidFill>
          <a:latin typeface="Times New Roman Bold" charset="0"/>
          <a:ea typeface="华文宋体" charset="0"/>
          <a:cs typeface="华文宋体" charset="0"/>
          <a:sym typeface="Times New Roman Bold" charset="0"/>
        </a:defRPr>
      </a:lvl9pPr>
    </p:titleStyle>
    <p:bodyStyle>
      <a:lvl1pPr marL="342872" indent="-342872" algn="l" rtl="0" eaLnBrk="0" fontAlgn="base" hangingPunct="0">
        <a:lnSpc>
          <a:spcPct val="93000"/>
        </a:lnSpc>
        <a:spcBef>
          <a:spcPts val="1800"/>
        </a:spcBef>
        <a:spcAft>
          <a:spcPct val="0"/>
        </a:spcAft>
        <a:defRPr sz="3999">
          <a:solidFill>
            <a:schemeClr val="tx1"/>
          </a:solidFill>
          <a:latin typeface="+mn-lt"/>
          <a:ea typeface="+mn-ea"/>
          <a:cs typeface="+mn-cs"/>
          <a:sym typeface="Times New Roman Bold" charset="0"/>
        </a:defRPr>
      </a:lvl1pPr>
      <a:lvl2pPr marL="584153" indent="-126990" algn="l" rtl="0" eaLnBrk="0" fontAlgn="base" hangingPunct="0">
        <a:lnSpc>
          <a:spcPct val="93000"/>
        </a:lnSpc>
        <a:spcBef>
          <a:spcPts val="1500"/>
        </a:spcBef>
        <a:spcAft>
          <a:spcPct val="0"/>
        </a:spcAft>
        <a:defRPr sz="3599">
          <a:solidFill>
            <a:schemeClr val="tx1"/>
          </a:solidFill>
          <a:latin typeface="+mn-lt"/>
          <a:ea typeface="+mn-ea"/>
          <a:cs typeface="+mn-cs"/>
          <a:sym typeface="Times New Roman Bold" charset="0"/>
        </a:defRPr>
      </a:lvl2pPr>
      <a:lvl3pPr marL="1181004" indent="-266679" algn="l" rtl="0" eaLnBrk="0" fontAlgn="base" hangingPunct="0">
        <a:lnSpc>
          <a:spcPct val="93000"/>
        </a:lnSpc>
        <a:spcBef>
          <a:spcPts val="1100"/>
        </a:spcBef>
        <a:spcAft>
          <a:spcPct val="0"/>
        </a:spcAft>
        <a:defRPr sz="3000">
          <a:solidFill>
            <a:schemeClr val="tx1"/>
          </a:solidFill>
          <a:latin typeface="+mn-lt"/>
          <a:ea typeface="+mn-ea"/>
          <a:cs typeface="+mn-cs"/>
          <a:sym typeface="Times New Roman Bold" charset="0"/>
        </a:defRPr>
      </a:lvl3pPr>
      <a:lvl4pPr marL="1765158" indent="-393668" algn="l" rtl="0" eaLnBrk="0" fontAlgn="base" hangingPunct="0">
        <a:lnSpc>
          <a:spcPct val="93000"/>
        </a:lnSpc>
        <a:spcBef>
          <a:spcPts val="700"/>
        </a:spcBef>
        <a:spcAft>
          <a:spcPct val="0"/>
        </a:spcAft>
        <a:defRPr sz="2401">
          <a:solidFill>
            <a:schemeClr val="tx1"/>
          </a:solidFill>
          <a:latin typeface="+mn-lt"/>
          <a:ea typeface="+mn-ea"/>
          <a:cs typeface="+mn-cs"/>
          <a:sym typeface="Times New Roman Bold" charset="0"/>
        </a:defRPr>
      </a:lvl4pPr>
      <a:lvl5pPr marL="2362009" indent="-533357" algn="l" rtl="0" eaLnBrk="0" fontAlgn="base" hangingPunct="0">
        <a:lnSpc>
          <a:spcPct val="93000"/>
        </a:lnSpc>
        <a:spcBef>
          <a:spcPts val="400"/>
        </a:spcBef>
        <a:spcAft>
          <a:spcPct val="0"/>
        </a:spcAft>
        <a:defRPr sz="2401">
          <a:solidFill>
            <a:schemeClr val="tx1"/>
          </a:solidFill>
          <a:latin typeface="+mn-lt"/>
          <a:ea typeface="+mn-ea"/>
          <a:cs typeface="+mn-cs"/>
          <a:sym typeface="Times New Roman Bold" charset="0"/>
        </a:defRPr>
      </a:lvl5pPr>
      <a:lvl6pPr marL="2819172" algn="l" rtl="0" fontAlgn="base">
        <a:lnSpc>
          <a:spcPct val="93000"/>
        </a:lnSpc>
        <a:spcBef>
          <a:spcPts val="400"/>
        </a:spcBef>
        <a:spcAft>
          <a:spcPct val="0"/>
        </a:spcAft>
        <a:defRPr sz="2401">
          <a:solidFill>
            <a:schemeClr val="tx1"/>
          </a:solidFill>
          <a:latin typeface="+mn-lt"/>
          <a:ea typeface="+mn-ea"/>
          <a:cs typeface="+mn-cs"/>
          <a:sym typeface="Times New Roman Bold" charset="0"/>
        </a:defRPr>
      </a:lvl6pPr>
      <a:lvl7pPr marL="3276334" algn="l" rtl="0" fontAlgn="base">
        <a:lnSpc>
          <a:spcPct val="93000"/>
        </a:lnSpc>
        <a:spcBef>
          <a:spcPts val="400"/>
        </a:spcBef>
        <a:spcAft>
          <a:spcPct val="0"/>
        </a:spcAft>
        <a:defRPr sz="2401">
          <a:solidFill>
            <a:schemeClr val="tx1"/>
          </a:solidFill>
          <a:latin typeface="+mn-lt"/>
          <a:ea typeface="+mn-ea"/>
          <a:cs typeface="+mn-cs"/>
          <a:sym typeface="Times New Roman Bold" charset="0"/>
        </a:defRPr>
      </a:lvl7pPr>
      <a:lvl8pPr marL="3733498" algn="l" rtl="0" fontAlgn="base">
        <a:lnSpc>
          <a:spcPct val="93000"/>
        </a:lnSpc>
        <a:spcBef>
          <a:spcPts val="400"/>
        </a:spcBef>
        <a:spcAft>
          <a:spcPct val="0"/>
        </a:spcAft>
        <a:defRPr sz="2401">
          <a:solidFill>
            <a:schemeClr val="tx1"/>
          </a:solidFill>
          <a:latin typeface="+mn-lt"/>
          <a:ea typeface="+mn-ea"/>
          <a:cs typeface="+mn-cs"/>
          <a:sym typeface="Times New Roman Bold" charset="0"/>
        </a:defRPr>
      </a:lvl8pPr>
      <a:lvl9pPr marL="4190660" algn="l" rtl="0" fontAlgn="base">
        <a:lnSpc>
          <a:spcPct val="93000"/>
        </a:lnSpc>
        <a:spcBef>
          <a:spcPts val="400"/>
        </a:spcBef>
        <a:spcAft>
          <a:spcPct val="0"/>
        </a:spcAft>
        <a:defRPr sz="2401">
          <a:solidFill>
            <a:schemeClr val="tx1"/>
          </a:solidFill>
          <a:latin typeface="+mn-lt"/>
          <a:ea typeface="+mn-ea"/>
          <a:cs typeface="+mn-cs"/>
          <a:sym typeface="Times New Roman Bold" charset="0"/>
        </a:defRPr>
      </a:lvl9pPr>
    </p:bodyStyle>
    <p:otherStyle>
      <a:defPPr>
        <a:defRPr lang="en-US"/>
      </a:defPPr>
      <a:lvl1pPr marL="0" algn="l" defTabSz="457164" rtl="0" eaLnBrk="1" latinLnBrk="0" hangingPunct="1">
        <a:defRPr sz="1800" kern="1200">
          <a:solidFill>
            <a:schemeClr val="tx1"/>
          </a:solidFill>
          <a:latin typeface="+mn-lt"/>
          <a:ea typeface="+mn-ea"/>
          <a:cs typeface="+mn-cs"/>
        </a:defRPr>
      </a:lvl1pPr>
      <a:lvl2pPr marL="457164" algn="l" defTabSz="457164" rtl="0" eaLnBrk="1" latinLnBrk="0" hangingPunct="1">
        <a:defRPr sz="1800" kern="1200">
          <a:solidFill>
            <a:schemeClr val="tx1"/>
          </a:solidFill>
          <a:latin typeface="+mn-lt"/>
          <a:ea typeface="+mn-ea"/>
          <a:cs typeface="+mn-cs"/>
        </a:defRPr>
      </a:lvl2pPr>
      <a:lvl3pPr marL="914326" algn="l" defTabSz="457164" rtl="0" eaLnBrk="1" latinLnBrk="0" hangingPunct="1">
        <a:defRPr sz="1800" kern="1200">
          <a:solidFill>
            <a:schemeClr val="tx1"/>
          </a:solidFill>
          <a:latin typeface="+mn-lt"/>
          <a:ea typeface="+mn-ea"/>
          <a:cs typeface="+mn-cs"/>
        </a:defRPr>
      </a:lvl3pPr>
      <a:lvl4pPr marL="1371489" algn="l" defTabSz="457164" rtl="0" eaLnBrk="1" latinLnBrk="0" hangingPunct="1">
        <a:defRPr sz="1800" kern="1200">
          <a:solidFill>
            <a:schemeClr val="tx1"/>
          </a:solidFill>
          <a:latin typeface="+mn-lt"/>
          <a:ea typeface="+mn-ea"/>
          <a:cs typeface="+mn-cs"/>
        </a:defRPr>
      </a:lvl4pPr>
      <a:lvl5pPr marL="1828651" algn="l" defTabSz="457164" rtl="0" eaLnBrk="1" latinLnBrk="0" hangingPunct="1">
        <a:defRPr sz="1800" kern="1200">
          <a:solidFill>
            <a:schemeClr val="tx1"/>
          </a:solidFill>
          <a:latin typeface="+mn-lt"/>
          <a:ea typeface="+mn-ea"/>
          <a:cs typeface="+mn-cs"/>
        </a:defRPr>
      </a:lvl5pPr>
      <a:lvl6pPr marL="2285815" algn="l" defTabSz="457164" rtl="0" eaLnBrk="1" latinLnBrk="0" hangingPunct="1">
        <a:defRPr sz="1800" kern="1200">
          <a:solidFill>
            <a:schemeClr val="tx1"/>
          </a:solidFill>
          <a:latin typeface="+mn-lt"/>
          <a:ea typeface="+mn-ea"/>
          <a:cs typeface="+mn-cs"/>
        </a:defRPr>
      </a:lvl6pPr>
      <a:lvl7pPr marL="2742977" algn="l" defTabSz="457164" rtl="0" eaLnBrk="1" latinLnBrk="0" hangingPunct="1">
        <a:defRPr sz="1800" kern="1200">
          <a:solidFill>
            <a:schemeClr val="tx1"/>
          </a:solidFill>
          <a:latin typeface="+mn-lt"/>
          <a:ea typeface="+mn-ea"/>
          <a:cs typeface="+mn-cs"/>
        </a:defRPr>
      </a:lvl7pPr>
      <a:lvl8pPr marL="3200141" algn="l" defTabSz="457164" rtl="0" eaLnBrk="1" latinLnBrk="0" hangingPunct="1">
        <a:defRPr sz="1800" kern="1200">
          <a:solidFill>
            <a:schemeClr val="tx1"/>
          </a:solidFill>
          <a:latin typeface="+mn-lt"/>
          <a:ea typeface="+mn-ea"/>
          <a:cs typeface="+mn-cs"/>
        </a:defRPr>
      </a:lvl8pPr>
      <a:lvl9pPr marL="3657303" algn="l" defTabSz="4571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2.gif"/><Relationship Id="rId5" Type="http://schemas.openxmlformats.org/officeDocument/2006/relationships/image" Target="../media/image33.gif"/><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png"/><Relationship Id="rId5" Type="http://schemas.openxmlformats.org/officeDocument/2006/relationships/image" Target="../media/image55.jpg"/><Relationship Id="rId6"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3"/>
          <p:cNvSpPr txBox="1">
            <a:spLocks noChangeArrowheads="1"/>
          </p:cNvSpPr>
          <p:nvPr/>
        </p:nvSpPr>
        <p:spPr bwMode="auto">
          <a:xfrm>
            <a:off x="316126" y="2210655"/>
            <a:ext cx="12457385" cy="951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000">
                <a:solidFill>
                  <a:srgbClr val="000000"/>
                </a:solidFill>
                <a:latin typeface="Times New Roman" charset="0"/>
                <a:ea typeface="华文宋体" charset="0"/>
                <a:cs typeface="华文宋体" charset="0"/>
                <a:sym typeface="Times New Roman" charset="0"/>
              </a:defRPr>
            </a:lvl1pPr>
            <a:lvl2pPr marL="742950" indent="-285750" eaLnBrk="0" hangingPunct="0">
              <a:defRPr sz="3000">
                <a:solidFill>
                  <a:srgbClr val="000000"/>
                </a:solidFill>
                <a:latin typeface="Times New Roman" charset="0"/>
                <a:ea typeface="华文宋体" charset="0"/>
                <a:cs typeface="华文宋体" charset="0"/>
                <a:sym typeface="Times New Roman" charset="0"/>
              </a:defRPr>
            </a:lvl2pPr>
            <a:lvl3pPr marL="1143000" indent="-228600" eaLnBrk="0" hangingPunct="0">
              <a:defRPr sz="3000">
                <a:solidFill>
                  <a:srgbClr val="000000"/>
                </a:solidFill>
                <a:latin typeface="Times New Roman" charset="0"/>
                <a:ea typeface="华文宋体" charset="0"/>
                <a:cs typeface="华文宋体" charset="0"/>
                <a:sym typeface="Times New Roman" charset="0"/>
              </a:defRPr>
            </a:lvl3pPr>
            <a:lvl4pPr marL="1600200" indent="-228600" eaLnBrk="0" hangingPunct="0">
              <a:defRPr sz="3000">
                <a:solidFill>
                  <a:srgbClr val="000000"/>
                </a:solidFill>
                <a:latin typeface="Times New Roman" charset="0"/>
                <a:ea typeface="华文宋体" charset="0"/>
                <a:cs typeface="华文宋体" charset="0"/>
                <a:sym typeface="Times New Roman" charset="0"/>
              </a:defRPr>
            </a:lvl4pPr>
            <a:lvl5pPr marL="2057400" indent="-228600" eaLnBrk="0" hangingPunct="0">
              <a:defRPr sz="3000">
                <a:solidFill>
                  <a:srgbClr val="000000"/>
                </a:solidFill>
                <a:latin typeface="Times New Roman" charset="0"/>
                <a:ea typeface="华文宋体" charset="0"/>
                <a:cs typeface="华文宋体" charset="0"/>
                <a:sym typeface="Times New Roman" charset="0"/>
              </a:defRPr>
            </a:lvl5pPr>
            <a:lvl6pPr marL="2514600" indent="-228600" eaLnBrk="0" fontAlgn="base" hangingPunct="0">
              <a:lnSpc>
                <a:spcPct val="93000"/>
              </a:lnSpc>
              <a:spcBef>
                <a:spcPct val="0"/>
              </a:spcBef>
              <a:spcAft>
                <a:spcPct val="0"/>
              </a:spcAft>
              <a:defRPr sz="3000">
                <a:solidFill>
                  <a:srgbClr val="000000"/>
                </a:solidFill>
                <a:latin typeface="Times New Roman" charset="0"/>
                <a:ea typeface="华文宋体" charset="0"/>
                <a:cs typeface="华文宋体" charset="0"/>
                <a:sym typeface="Times New Roman" charset="0"/>
              </a:defRPr>
            </a:lvl6pPr>
            <a:lvl7pPr marL="2971800" indent="-228600" eaLnBrk="0" fontAlgn="base" hangingPunct="0">
              <a:lnSpc>
                <a:spcPct val="93000"/>
              </a:lnSpc>
              <a:spcBef>
                <a:spcPct val="0"/>
              </a:spcBef>
              <a:spcAft>
                <a:spcPct val="0"/>
              </a:spcAft>
              <a:defRPr sz="3000">
                <a:solidFill>
                  <a:srgbClr val="000000"/>
                </a:solidFill>
                <a:latin typeface="Times New Roman" charset="0"/>
                <a:ea typeface="华文宋体" charset="0"/>
                <a:cs typeface="华文宋体" charset="0"/>
                <a:sym typeface="Times New Roman" charset="0"/>
              </a:defRPr>
            </a:lvl7pPr>
            <a:lvl8pPr marL="3429000" indent="-228600" eaLnBrk="0" fontAlgn="base" hangingPunct="0">
              <a:lnSpc>
                <a:spcPct val="93000"/>
              </a:lnSpc>
              <a:spcBef>
                <a:spcPct val="0"/>
              </a:spcBef>
              <a:spcAft>
                <a:spcPct val="0"/>
              </a:spcAft>
              <a:defRPr sz="3000">
                <a:solidFill>
                  <a:srgbClr val="000000"/>
                </a:solidFill>
                <a:latin typeface="Times New Roman" charset="0"/>
                <a:ea typeface="华文宋体" charset="0"/>
                <a:cs typeface="华文宋体" charset="0"/>
                <a:sym typeface="Times New Roman" charset="0"/>
              </a:defRPr>
            </a:lvl8pPr>
            <a:lvl9pPr marL="3886200" indent="-228600" eaLnBrk="0" fontAlgn="base" hangingPunct="0">
              <a:lnSpc>
                <a:spcPct val="93000"/>
              </a:lnSpc>
              <a:spcBef>
                <a:spcPct val="0"/>
              </a:spcBef>
              <a:spcAft>
                <a:spcPct val="0"/>
              </a:spcAft>
              <a:defRPr sz="3000">
                <a:solidFill>
                  <a:srgbClr val="000000"/>
                </a:solidFill>
                <a:latin typeface="Times New Roman" charset="0"/>
                <a:ea typeface="华文宋体" charset="0"/>
                <a:cs typeface="华文宋体" charset="0"/>
                <a:sym typeface="Times New Roman" charset="0"/>
              </a:defRPr>
            </a:lvl9pPr>
          </a:lstStyle>
          <a:p>
            <a:pPr algn="ctr" eaLnBrk="1" hangingPunct="1"/>
            <a:r>
              <a:rPr lang="zh-CN" altLang="en-US" sz="6000" b="1" dirty="0" smtClean="0">
                <a:latin typeface="+mj-lt"/>
                <a:ea typeface="+mj-ea"/>
                <a:cs typeface="Arial Black"/>
              </a:rPr>
              <a:t>太阳与恒星</a:t>
            </a:r>
            <a:endParaRPr lang="en-US" sz="6000" b="1" dirty="0">
              <a:latin typeface="+mj-lt"/>
              <a:ea typeface="+mj-ea"/>
              <a:cs typeface="Arial Black"/>
            </a:endParaRPr>
          </a:p>
        </p:txBody>
      </p:sp>
      <p:grpSp>
        <p:nvGrpSpPr>
          <p:cNvPr id="3" name="组 2"/>
          <p:cNvGrpSpPr/>
          <p:nvPr/>
        </p:nvGrpSpPr>
        <p:grpSpPr>
          <a:xfrm>
            <a:off x="21680" y="8199395"/>
            <a:ext cx="12961440" cy="1573949"/>
            <a:chOff x="21680" y="8199396"/>
            <a:chExt cx="12961440" cy="1573948"/>
          </a:xfrm>
        </p:grpSpPr>
        <p:sp>
          <p:nvSpPr>
            <p:cNvPr id="3075" name="Rectangle 10"/>
            <p:cNvSpPr>
              <a:spLocks/>
            </p:cNvSpPr>
            <p:nvPr/>
          </p:nvSpPr>
          <p:spPr bwMode="auto">
            <a:xfrm>
              <a:off x="10226074" y="9537019"/>
              <a:ext cx="2750753" cy="153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lnSpc>
                  <a:spcPct val="100000"/>
                </a:lnSpc>
              </a:pPr>
              <a:r>
                <a:rPr lang="ja-JP" altLang="en-US" sz="999" dirty="0">
                  <a:solidFill>
                    <a:srgbClr val="FFFFFF"/>
                  </a:solidFill>
                  <a:latin typeface="Arial Black" charset="0"/>
                  <a:ea typeface="Heiti SC Medium" charset="0"/>
                  <a:cs typeface="Heiti SC Medium" charset="0"/>
                  <a:sym typeface="Arial Black" charset="0"/>
                </a:rPr>
                <a:t>银河下的郭守敬望远镜</a:t>
              </a:r>
              <a:r>
                <a:rPr lang="en-US" altLang="ja-JP" sz="999" dirty="0">
                  <a:solidFill>
                    <a:srgbClr val="FFFFFF"/>
                  </a:solidFill>
                  <a:latin typeface="Arial Black" charset="0"/>
                  <a:ea typeface="Heiti SC Medium" charset="0"/>
                  <a:cs typeface="Heiti SC Medium" charset="0"/>
                  <a:sym typeface="Arial Black" charset="0"/>
                </a:rPr>
                <a:t> (LAMOST) — </a:t>
              </a:r>
              <a:r>
                <a:rPr lang="ja-JP" altLang="en-US" sz="999" dirty="0">
                  <a:solidFill>
                    <a:srgbClr val="FFFFFF"/>
                  </a:solidFill>
                  <a:latin typeface="Arial Black" charset="0"/>
                  <a:ea typeface="Heiti SC Medium" charset="0"/>
                  <a:cs typeface="Heiti SC Medium" charset="0"/>
                  <a:sym typeface="Arial Black" charset="0"/>
                </a:rPr>
                <a:t>摄影苏晨</a:t>
              </a:r>
              <a:endParaRPr lang="en-US" sz="999" dirty="0">
                <a:solidFill>
                  <a:srgbClr val="FFFFFF"/>
                </a:solidFill>
                <a:latin typeface="Arial Black" charset="0"/>
                <a:ea typeface="Heiti SC Medium" charset="0"/>
                <a:cs typeface="Heiti SC Medium" charset="0"/>
                <a:sym typeface="Arial Black"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0" y="8199396"/>
              <a:ext cx="3604841" cy="1537200"/>
            </a:xfrm>
            <a:prstGeom prst="rect">
              <a:avLst/>
            </a:prstGeom>
          </p:spPr>
        </p:pic>
        <p:pic>
          <p:nvPicPr>
            <p:cNvPr id="36" name="Picture 10" descr="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048" y="8207913"/>
              <a:ext cx="1639649" cy="1537170"/>
            </a:xfrm>
            <a:prstGeom prst="rect">
              <a:avLst/>
            </a:prstGeom>
          </p:spPr>
        </p:pic>
        <p:pic>
          <p:nvPicPr>
            <p:cNvPr id="2" name="图片 1" descr="屏幕快照 2018-03-18 下午2.43.34.png"/>
            <p:cNvPicPr>
              <a:picLocks/>
            </p:cNvPicPr>
            <p:nvPr/>
          </p:nvPicPr>
          <p:blipFill rotWithShape="1">
            <a:blip r:embed="rId5">
              <a:extLst>
                <a:ext uri="{28A0092B-C50C-407E-A947-70E740481C1C}">
                  <a14:useLocalDpi xmlns:a14="http://schemas.microsoft.com/office/drawing/2010/main" val="0"/>
                </a:ext>
              </a:extLst>
            </a:blip>
            <a:srcRect r="4807"/>
            <a:stretch/>
          </p:blipFill>
          <p:spPr>
            <a:xfrm>
              <a:off x="5207120" y="8236144"/>
              <a:ext cx="7776000" cy="1537200"/>
            </a:xfrm>
            <a:prstGeom prst="rect">
              <a:avLst/>
            </a:prstGeom>
          </p:spPr>
        </p:pic>
      </p:grpSp>
      <p:sp>
        <p:nvSpPr>
          <p:cNvPr id="5" name="文本框 4"/>
          <p:cNvSpPr txBox="1"/>
          <p:nvPr/>
        </p:nvSpPr>
        <p:spPr>
          <a:xfrm>
            <a:off x="1792290" y="4585589"/>
            <a:ext cx="9505056" cy="2668359"/>
          </a:xfrm>
          <a:prstGeom prst="rect">
            <a:avLst/>
          </a:prstGeom>
          <a:noFill/>
        </p:spPr>
        <p:txBody>
          <a:bodyPr wrap="square" rtlCol="0">
            <a:spAutoFit/>
          </a:bodyPr>
          <a:lstStyle/>
          <a:p>
            <a:pPr algn="ctr"/>
            <a:r>
              <a:rPr kumimoji="1" lang="zh-CN" altLang="en-US" sz="3600" b="1" dirty="0" smtClean="0"/>
              <a:t> </a:t>
            </a:r>
            <a:r>
              <a:rPr kumimoji="1" lang="en-US" altLang="zh-CN" sz="3600" b="1" dirty="0" smtClean="0"/>
              <a:t>Yang Huang (</a:t>
            </a:r>
            <a:r>
              <a:rPr kumimoji="1" lang="zh-CN" altLang="en-US" sz="3600" b="1" dirty="0" smtClean="0"/>
              <a:t>黄样</a:t>
            </a:r>
            <a:r>
              <a:rPr kumimoji="1" lang="en-US" altLang="zh-CN" sz="3600" b="1" dirty="0" smtClean="0"/>
              <a:t>)</a:t>
            </a:r>
          </a:p>
          <a:p>
            <a:pPr algn="ctr"/>
            <a:endParaRPr kumimoji="1" lang="en-US" altLang="zh-CN" sz="3600" b="1" dirty="0" smtClean="0"/>
          </a:p>
          <a:p>
            <a:pPr algn="ctr"/>
            <a:r>
              <a:rPr kumimoji="1" lang="zh-CN" altLang="en-US" sz="3600" b="1" dirty="0" smtClean="0"/>
              <a:t> </a:t>
            </a:r>
            <a:r>
              <a:rPr kumimoji="1" lang="en-US" altLang="zh-CN" sz="3600" b="1" dirty="0" smtClean="0"/>
              <a:t>SWIFAR, YNU</a:t>
            </a:r>
          </a:p>
          <a:p>
            <a:pPr algn="ctr"/>
            <a:r>
              <a:rPr kumimoji="1" lang="en-US" altLang="zh-CN" sz="3600" b="1" dirty="0" smtClean="0"/>
              <a:t>(</a:t>
            </a:r>
            <a:r>
              <a:rPr kumimoji="1" lang="zh-CN" altLang="en-US" sz="3600" b="1" dirty="0" smtClean="0"/>
              <a:t>云南大学中国西南天文研究所</a:t>
            </a:r>
            <a:r>
              <a:rPr kumimoji="1" lang="en-US" altLang="zh-CN" sz="3600" b="1" dirty="0" smtClean="0"/>
              <a:t>)</a:t>
            </a:r>
          </a:p>
          <a:p>
            <a:pPr algn="ctr"/>
            <a:r>
              <a:rPr kumimoji="1" lang="en-US" altLang="zh-CN" sz="3600" b="1" dirty="0"/>
              <a:t>https://yanghuang0.wixsite.com/</a:t>
            </a:r>
            <a:r>
              <a:rPr kumimoji="1" lang="en-US" altLang="zh-CN" sz="3600" b="1" dirty="0" err="1"/>
              <a:t>yangh</a:t>
            </a:r>
            <a:endParaRPr kumimoji="1" lang="en-US" altLang="zh-CN" sz="3600" b="1" dirty="0" smtClean="0"/>
          </a:p>
        </p:txBody>
      </p:sp>
    </p:spTree>
    <p:extLst>
      <p:ext uri="{BB962C8B-B14F-4D97-AF65-F5344CB8AC3E}">
        <p14:creationId xmlns:p14="http://schemas.microsoft.com/office/powerpoint/2010/main" val="13140442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06" y="4084712"/>
            <a:ext cx="7660249" cy="4312982"/>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584" y="3148608"/>
            <a:ext cx="4602336" cy="5876429"/>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1466198" y="3292624"/>
            <a:ext cx="4392488" cy="521553"/>
          </a:xfrm>
          <a:prstGeom prst="rect">
            <a:avLst/>
          </a:prstGeom>
          <a:noFill/>
        </p:spPr>
        <p:txBody>
          <a:bodyPr wrap="square" rtlCol="0">
            <a:spAutoFit/>
          </a:bodyPr>
          <a:lstStyle/>
          <a:p>
            <a:r>
              <a:rPr kumimoji="1" lang="zh-CN" altLang="en-US" dirty="0">
                <a:latin typeface="KaiTi" charset="-122"/>
                <a:ea typeface="KaiTi" charset="-122"/>
                <a:cs typeface="KaiTi" charset="-122"/>
              </a:rPr>
              <a:t>亨丽爱塔</a:t>
            </a:r>
            <a:r>
              <a:rPr kumimoji="1" lang="en-US" altLang="zh-CN" dirty="0">
                <a:latin typeface="KaiTi" charset="-122"/>
                <a:ea typeface="KaiTi" charset="-122"/>
                <a:cs typeface="KaiTi" charset="-122"/>
              </a:rPr>
              <a:t>·</a:t>
            </a:r>
            <a:r>
              <a:rPr kumimoji="1" lang="zh-CN" altLang="en-US" dirty="0">
                <a:latin typeface="KaiTi" charset="-122"/>
                <a:ea typeface="KaiTi" charset="-122"/>
                <a:cs typeface="KaiTi" charset="-122"/>
              </a:rPr>
              <a:t>斯万</a:t>
            </a:r>
            <a:r>
              <a:rPr kumimoji="1" lang="en-US" altLang="zh-CN" dirty="0">
                <a:latin typeface="KaiTi" charset="-122"/>
                <a:ea typeface="KaiTi" charset="-122"/>
                <a:cs typeface="KaiTi" charset="-122"/>
              </a:rPr>
              <a:t>·</a:t>
            </a:r>
            <a:r>
              <a:rPr kumimoji="1" lang="zh-CN" altLang="en-US" dirty="0">
                <a:latin typeface="KaiTi" charset="-122"/>
                <a:ea typeface="KaiTi" charset="-122"/>
                <a:cs typeface="KaiTi" charset="-122"/>
              </a:rPr>
              <a:t>勒维特</a:t>
            </a:r>
          </a:p>
        </p:txBody>
      </p:sp>
    </p:spTree>
    <p:extLst>
      <p:ext uri="{BB962C8B-B14F-4D97-AF65-F5344CB8AC3E}">
        <p14:creationId xmlns:p14="http://schemas.microsoft.com/office/powerpoint/2010/main" val="18166337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384" y="1852464"/>
            <a:ext cx="6288070" cy="7670664"/>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18" y="1879512"/>
            <a:ext cx="5832648" cy="7709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771521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92" y="3148608"/>
            <a:ext cx="11598969" cy="5688632"/>
          </a:xfrm>
          <a:prstGeom prst="rect">
            <a:avLst/>
          </a:prstGeom>
        </p:spPr>
      </p:pic>
    </p:spTree>
    <p:extLst>
      <p:ext uri="{BB962C8B-B14F-4D97-AF65-F5344CB8AC3E}">
        <p14:creationId xmlns:p14="http://schemas.microsoft.com/office/powerpoint/2010/main" val="18267774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104" y="3148608"/>
            <a:ext cx="5943600" cy="195681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92" y="2697504"/>
            <a:ext cx="1981200" cy="2859024"/>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6036" y="5956920"/>
            <a:ext cx="6264696" cy="3450023"/>
          </a:xfrm>
          <a:prstGeom prst="rect">
            <a:avLst/>
          </a:prstGeom>
        </p:spPr>
      </p:pic>
      <p:sp>
        <p:nvSpPr>
          <p:cNvPr id="9" name="文本框 8"/>
          <p:cNvSpPr txBox="1"/>
          <p:nvPr/>
        </p:nvSpPr>
        <p:spPr>
          <a:xfrm>
            <a:off x="10302624" y="3285489"/>
            <a:ext cx="1584176" cy="950773"/>
          </a:xfrm>
          <a:prstGeom prst="rect">
            <a:avLst/>
          </a:prstGeom>
          <a:noFill/>
        </p:spPr>
        <p:txBody>
          <a:bodyPr wrap="square" rtlCol="0">
            <a:spAutoFit/>
          </a:bodyPr>
          <a:lstStyle/>
          <a:p>
            <a:r>
              <a:rPr kumimoji="1" lang="en-US" altLang="zh-CN" dirty="0" smtClean="0"/>
              <a:t>Williams </a:t>
            </a:r>
            <a:r>
              <a:rPr kumimoji="1" lang="en-US" altLang="zh-CN" dirty="0" err="1" smtClean="0"/>
              <a:t>Heschel</a:t>
            </a:r>
            <a:endParaRPr kumimoji="1" lang="zh-CN" altLang="en-US" dirty="0"/>
          </a:p>
        </p:txBody>
      </p:sp>
      <p:sp>
        <p:nvSpPr>
          <p:cNvPr id="10" name="文本框 9"/>
          <p:cNvSpPr txBox="1"/>
          <p:nvPr/>
        </p:nvSpPr>
        <p:spPr>
          <a:xfrm>
            <a:off x="10102800" y="7037040"/>
            <a:ext cx="1584176" cy="950773"/>
          </a:xfrm>
          <a:prstGeom prst="rect">
            <a:avLst/>
          </a:prstGeom>
          <a:noFill/>
        </p:spPr>
        <p:txBody>
          <a:bodyPr wrap="square" rtlCol="0">
            <a:spAutoFit/>
          </a:bodyPr>
          <a:lstStyle/>
          <a:p>
            <a:r>
              <a:rPr kumimoji="1" lang="en-US" altLang="zh-CN" dirty="0" smtClean="0"/>
              <a:t>Harlow Shapley</a:t>
            </a:r>
            <a:endParaRPr kumimoji="1" lang="zh-CN" altLang="en-US" dirty="0"/>
          </a:p>
        </p:txBody>
      </p:sp>
    </p:spTree>
    <p:extLst>
      <p:ext uri="{BB962C8B-B14F-4D97-AF65-F5344CB8AC3E}">
        <p14:creationId xmlns:p14="http://schemas.microsoft.com/office/powerpoint/2010/main" val="62118330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9" name="文本框 8"/>
          <p:cNvSpPr txBox="1"/>
          <p:nvPr/>
        </p:nvSpPr>
        <p:spPr>
          <a:xfrm>
            <a:off x="3262040" y="1492424"/>
            <a:ext cx="7704856" cy="521553"/>
          </a:xfrm>
          <a:prstGeom prst="rect">
            <a:avLst/>
          </a:prstGeom>
          <a:noFill/>
        </p:spPr>
        <p:txBody>
          <a:bodyPr wrap="square" rtlCol="0">
            <a:spAutoFit/>
          </a:bodyPr>
          <a:lstStyle/>
          <a:p>
            <a:pPr algn="ctr"/>
            <a:r>
              <a:rPr kumimoji="1" lang="en-US" altLang="zh-CN" dirty="0" smtClean="0"/>
              <a:t>“The great debate” at 1920.04.26</a:t>
            </a:r>
            <a:endParaRPr kumimoji="1" lang="zh-CN" altLang="en-US" dirty="0"/>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56815"/>
          <a:stretch/>
        </p:blipFill>
        <p:spPr>
          <a:xfrm>
            <a:off x="1500887" y="2236840"/>
            <a:ext cx="10248326" cy="6741783"/>
          </a:xfrm>
          <a:prstGeom prst="rect">
            <a:avLst/>
          </a:prstGeom>
        </p:spPr>
      </p:pic>
    </p:spTree>
    <p:extLst>
      <p:ext uri="{BB962C8B-B14F-4D97-AF65-F5344CB8AC3E}">
        <p14:creationId xmlns:p14="http://schemas.microsoft.com/office/powerpoint/2010/main" val="46502054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9" name="文本框 8"/>
          <p:cNvSpPr txBox="1"/>
          <p:nvPr/>
        </p:nvSpPr>
        <p:spPr>
          <a:xfrm>
            <a:off x="3262040" y="1492424"/>
            <a:ext cx="7704856" cy="521553"/>
          </a:xfrm>
          <a:prstGeom prst="rect">
            <a:avLst/>
          </a:prstGeom>
          <a:noFill/>
        </p:spPr>
        <p:txBody>
          <a:bodyPr wrap="square" rtlCol="0">
            <a:spAutoFit/>
          </a:bodyPr>
          <a:lstStyle/>
          <a:p>
            <a:pPr algn="ctr"/>
            <a:r>
              <a:rPr kumimoji="1" lang="en-US" altLang="zh-CN" dirty="0" smtClean="0"/>
              <a:t>“The great debate” at 1920.04.26</a:t>
            </a:r>
            <a:endParaRPr kumimoji="1" lang="zh-CN" altLang="en-US"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872" y="2249392"/>
            <a:ext cx="10081120" cy="6137135"/>
          </a:xfrm>
          <a:prstGeom prst="rect">
            <a:avLst/>
          </a:prstGeom>
        </p:spPr>
      </p:pic>
      <p:sp>
        <p:nvSpPr>
          <p:cNvPr id="6" name="文本框 5"/>
          <p:cNvSpPr txBox="1"/>
          <p:nvPr/>
        </p:nvSpPr>
        <p:spPr>
          <a:xfrm>
            <a:off x="2541960" y="8675727"/>
            <a:ext cx="7704856" cy="521553"/>
          </a:xfrm>
          <a:prstGeom prst="rect">
            <a:avLst/>
          </a:prstGeom>
          <a:noFill/>
        </p:spPr>
        <p:txBody>
          <a:bodyPr wrap="square" rtlCol="0">
            <a:spAutoFit/>
          </a:bodyPr>
          <a:lstStyle/>
          <a:p>
            <a:pPr algn="ctr"/>
            <a:r>
              <a:rPr kumimoji="1" lang="en-US" altLang="zh-CN" dirty="0" smtClean="0"/>
              <a:t>@</a:t>
            </a:r>
            <a:r>
              <a:rPr kumimoji="1" lang="zh-CN" altLang="en-US" dirty="0" smtClean="0"/>
              <a:t>美国国家博物馆</a:t>
            </a:r>
            <a:endParaRPr kumimoji="1" lang="zh-CN" altLang="en-US" dirty="0"/>
          </a:p>
        </p:txBody>
      </p:sp>
    </p:spTree>
    <p:extLst>
      <p:ext uri="{BB962C8B-B14F-4D97-AF65-F5344CB8AC3E}">
        <p14:creationId xmlns:p14="http://schemas.microsoft.com/office/powerpoint/2010/main" val="130369301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8" y="3364632"/>
            <a:ext cx="12189493" cy="5184576"/>
          </a:xfrm>
          <a:prstGeom prst="rect">
            <a:avLst/>
          </a:prstGeom>
        </p:spPr>
      </p:pic>
    </p:spTree>
    <p:extLst>
      <p:ext uri="{BB962C8B-B14F-4D97-AF65-F5344CB8AC3E}">
        <p14:creationId xmlns:p14="http://schemas.microsoft.com/office/powerpoint/2010/main" val="93977138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6" name="图片 5" descr="屏幕快照 2017-12-07 下午12.28.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864" y="844352"/>
            <a:ext cx="9649072" cy="8337401"/>
          </a:xfrm>
          <a:prstGeom prst="rect">
            <a:avLst/>
          </a:prstGeom>
        </p:spPr>
      </p:pic>
      <p:sp>
        <p:nvSpPr>
          <p:cNvPr id="7" name="矩形 6"/>
          <p:cNvSpPr/>
          <p:nvPr/>
        </p:nvSpPr>
        <p:spPr bwMode="auto">
          <a:xfrm>
            <a:off x="2181920" y="5236840"/>
            <a:ext cx="8208912" cy="1152128"/>
          </a:xfrm>
          <a:prstGeom prst="rect">
            <a:avLst/>
          </a:prstGeom>
          <a:solidFill>
            <a:srgbClr val="FF0000">
              <a:alpha val="33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3000"/>
              </a:lnSpc>
              <a:spcBef>
                <a:spcPct val="0"/>
              </a:spcBef>
              <a:spcAft>
                <a:spcPct val="0"/>
              </a:spcAft>
              <a:buClrTx/>
              <a:buSzTx/>
              <a:buFontTx/>
              <a:buNone/>
              <a:tabLst/>
            </a:pPr>
            <a:endParaRPr kumimoji="0" lang="zh-CN" altLang="en-US" sz="3000" b="0" i="0" u="none" strike="noStrike" cap="none" normalizeH="0" baseline="0" dirty="0">
              <a:ln>
                <a:noFill/>
              </a:ln>
              <a:solidFill>
                <a:srgbClr val="000000"/>
              </a:solidFill>
              <a:effectLst/>
              <a:latin typeface="Times New Roman" charset="0"/>
              <a:ea typeface="华文宋体" charset="0"/>
              <a:cs typeface="华文宋体" charset="0"/>
              <a:sym typeface="Times New Roman" charset="0"/>
            </a:endParaRPr>
          </a:p>
        </p:txBody>
      </p:sp>
      <p:sp>
        <p:nvSpPr>
          <p:cNvPr id="8" name="文本框 7"/>
          <p:cNvSpPr txBox="1"/>
          <p:nvPr/>
        </p:nvSpPr>
        <p:spPr>
          <a:xfrm>
            <a:off x="8662640" y="2428528"/>
            <a:ext cx="3816424" cy="527067"/>
          </a:xfrm>
          <a:prstGeom prst="rect">
            <a:avLst/>
          </a:prstGeom>
          <a:noFill/>
        </p:spPr>
        <p:txBody>
          <a:bodyPr wrap="square" rtlCol="0">
            <a:spAutoFit/>
          </a:bodyPr>
          <a:lstStyle/>
          <a:p>
            <a:r>
              <a:rPr kumimoji="1" lang="en-US" altLang="zh-CN" b="1" i="1" dirty="0" smtClean="0"/>
              <a:t>Hubble,  PNAS, 1929</a:t>
            </a:r>
            <a:endParaRPr kumimoji="1" lang="zh-CN" altLang="en-US" b="1" i="1" dirty="0"/>
          </a:p>
        </p:txBody>
      </p:sp>
    </p:spTree>
    <p:extLst>
      <p:ext uri="{BB962C8B-B14F-4D97-AF65-F5344CB8AC3E}">
        <p14:creationId xmlns:p14="http://schemas.microsoft.com/office/powerpoint/2010/main" val="9720097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9" name="图片 8" descr="屏幕快照 2017-12-07 下午12.30.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56" y="1492424"/>
            <a:ext cx="10019071" cy="6264696"/>
          </a:xfrm>
          <a:prstGeom prst="rect">
            <a:avLst/>
          </a:prstGeom>
        </p:spPr>
      </p:pic>
      <p:sp>
        <p:nvSpPr>
          <p:cNvPr id="10" name="文本框 9"/>
          <p:cNvSpPr txBox="1"/>
          <p:nvPr/>
        </p:nvSpPr>
        <p:spPr>
          <a:xfrm>
            <a:off x="2397944" y="7973144"/>
            <a:ext cx="8280920" cy="1474865"/>
          </a:xfrm>
          <a:prstGeom prst="rect">
            <a:avLst/>
          </a:prstGeom>
          <a:noFill/>
        </p:spPr>
        <p:txBody>
          <a:bodyPr wrap="square" rtlCol="0">
            <a:spAutoFit/>
          </a:bodyPr>
          <a:lstStyle/>
          <a:p>
            <a:pPr algn="ctr"/>
            <a:r>
              <a:rPr kumimoji="1" lang="en-US" altLang="zh-CN" sz="4800" b="1" i="1" dirty="0" smtClean="0"/>
              <a:t>V = H</a:t>
            </a:r>
            <a:r>
              <a:rPr kumimoji="1" lang="en-US" altLang="zh-CN" sz="4800" b="1" i="1" baseline="-25000" dirty="0" smtClean="0"/>
              <a:t>0</a:t>
            </a:r>
            <a:r>
              <a:rPr kumimoji="1" lang="en-US" altLang="zh-CN" sz="4800" b="1" i="1" dirty="0" smtClean="0"/>
              <a:t>D</a:t>
            </a:r>
          </a:p>
          <a:p>
            <a:pPr algn="ctr"/>
            <a:r>
              <a:rPr kumimoji="1" lang="en-US" altLang="zh-CN" sz="4800" b="1" i="1" dirty="0" smtClean="0"/>
              <a:t>H</a:t>
            </a:r>
            <a:r>
              <a:rPr kumimoji="1" lang="en-US" altLang="zh-CN" sz="4800" b="1" i="1" baseline="-25000" dirty="0" smtClean="0"/>
              <a:t>0</a:t>
            </a:r>
            <a:r>
              <a:rPr kumimoji="1" lang="en-US" altLang="zh-CN" sz="4800" b="1" i="1" dirty="0" smtClean="0"/>
              <a:t> = </a:t>
            </a:r>
            <a:r>
              <a:rPr kumimoji="1" lang="en-US" altLang="zh-CN" sz="4800" b="1" dirty="0" smtClean="0"/>
              <a:t>60-70 km/s/</a:t>
            </a:r>
            <a:r>
              <a:rPr kumimoji="1" lang="en-US" altLang="zh-CN" sz="4800" b="1" dirty="0" err="1" smtClean="0"/>
              <a:t>Mpc</a:t>
            </a:r>
            <a:endParaRPr kumimoji="1" lang="zh-CN" altLang="en-US" sz="4800" b="1" dirty="0"/>
          </a:p>
        </p:txBody>
      </p:sp>
    </p:spTree>
    <p:extLst>
      <p:ext uri="{BB962C8B-B14F-4D97-AF65-F5344CB8AC3E}">
        <p14:creationId xmlns:p14="http://schemas.microsoft.com/office/powerpoint/2010/main" val="123333823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12" y="3436640"/>
            <a:ext cx="8485584" cy="6151330"/>
          </a:xfrm>
          <a:prstGeom prst="rect">
            <a:avLst/>
          </a:prstGeom>
        </p:spPr>
      </p:pic>
      <p:sp>
        <p:nvSpPr>
          <p:cNvPr id="7" name="文本框 6"/>
          <p:cNvSpPr txBox="1"/>
          <p:nvPr/>
        </p:nvSpPr>
        <p:spPr>
          <a:xfrm>
            <a:off x="2757984" y="2586464"/>
            <a:ext cx="8280920" cy="779316"/>
          </a:xfrm>
          <a:prstGeom prst="rect">
            <a:avLst/>
          </a:prstGeom>
          <a:noFill/>
        </p:spPr>
        <p:txBody>
          <a:bodyPr wrap="square" rtlCol="0">
            <a:spAutoFit/>
          </a:bodyPr>
          <a:lstStyle/>
          <a:p>
            <a:pPr algn="ctr"/>
            <a:r>
              <a:rPr kumimoji="1" lang="en-US" altLang="zh-CN" sz="4800" b="1" i="1" dirty="0" smtClean="0"/>
              <a:t>Hubble tension?</a:t>
            </a:r>
            <a:endParaRPr kumimoji="1" lang="zh-CN" altLang="en-US" sz="4800" b="1" dirty="0"/>
          </a:p>
        </p:txBody>
      </p:sp>
    </p:spTree>
    <p:extLst>
      <p:ext uri="{BB962C8B-B14F-4D97-AF65-F5344CB8AC3E}">
        <p14:creationId xmlns:p14="http://schemas.microsoft.com/office/powerpoint/2010/main" val="209644610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5400" b="1" dirty="0" smtClean="0">
                <a:solidFill>
                  <a:srgbClr val="DD2067"/>
                </a:solidFill>
                <a:latin typeface="Arial Black"/>
                <a:ea typeface="Heiti SC Light"/>
                <a:cs typeface="Arial Black"/>
              </a:rPr>
              <a:t>Outline (</a:t>
            </a:r>
            <a:r>
              <a:rPr lang="zh-CN" altLang="en-US" sz="5400" b="1" dirty="0" smtClean="0">
                <a:solidFill>
                  <a:srgbClr val="DD2067"/>
                </a:solidFill>
                <a:latin typeface="Arial Black"/>
                <a:ea typeface="Heiti SC Light"/>
                <a:cs typeface="Arial Black"/>
              </a:rPr>
              <a:t>课程设计</a:t>
            </a:r>
            <a:r>
              <a:rPr lang="en-US" sz="5400" b="1" dirty="0" smtClean="0">
                <a:solidFill>
                  <a:srgbClr val="DD2067"/>
                </a:solidFill>
                <a:latin typeface="Arial Black"/>
                <a:ea typeface="Heiti SC Light"/>
                <a:cs typeface="Arial Black"/>
              </a:rPr>
              <a:t>)</a:t>
            </a:r>
            <a:endParaRPr lang="en-US" sz="5400" b="1" dirty="0">
              <a:solidFill>
                <a:srgbClr val="DD2067"/>
              </a:solidFill>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988368"/>
            <a:ext cx="6515100" cy="8369300"/>
          </a:xfrm>
          <a:prstGeom prst="rect">
            <a:avLst/>
          </a:prstGeom>
        </p:spPr>
      </p:pic>
    </p:spTree>
    <p:extLst>
      <p:ext uri="{BB962C8B-B14F-4D97-AF65-F5344CB8AC3E}">
        <p14:creationId xmlns:p14="http://schemas.microsoft.com/office/powerpoint/2010/main" val="7013593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26" y="2884975"/>
            <a:ext cx="5648052" cy="645334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384" y="3364632"/>
            <a:ext cx="5756808" cy="5053595"/>
          </a:xfrm>
          <a:prstGeom prst="rect">
            <a:avLst/>
          </a:prstGeom>
        </p:spPr>
      </p:pic>
    </p:spTree>
    <p:extLst>
      <p:ext uri="{BB962C8B-B14F-4D97-AF65-F5344CB8AC3E}">
        <p14:creationId xmlns:p14="http://schemas.microsoft.com/office/powerpoint/2010/main" val="14538857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26" y="2884975"/>
            <a:ext cx="5648052" cy="645334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384" y="3652664"/>
            <a:ext cx="5544616" cy="4240000"/>
          </a:xfrm>
          <a:prstGeom prst="rect">
            <a:avLst/>
          </a:prstGeom>
        </p:spPr>
      </p:pic>
    </p:spTree>
    <p:extLst>
      <p:ext uri="{BB962C8B-B14F-4D97-AF65-F5344CB8AC3E}">
        <p14:creationId xmlns:p14="http://schemas.microsoft.com/office/powerpoint/2010/main" val="164898474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92226" y="343951"/>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26" y="2884975"/>
            <a:ext cx="5648052" cy="6453341"/>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432" y="4876800"/>
            <a:ext cx="4432300" cy="19812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514" y="2716560"/>
            <a:ext cx="4419600" cy="20066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2480" y="7102559"/>
            <a:ext cx="3283854" cy="2235757"/>
          </a:xfrm>
          <a:prstGeom prst="rect">
            <a:avLst/>
          </a:prstGeom>
        </p:spPr>
      </p:pic>
    </p:spTree>
    <p:extLst>
      <p:ext uri="{BB962C8B-B14F-4D97-AF65-F5344CB8AC3E}">
        <p14:creationId xmlns:p14="http://schemas.microsoft.com/office/powerpoint/2010/main" val="840160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discovery history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08" y="1852464"/>
            <a:ext cx="6085716" cy="6221818"/>
          </a:xfrm>
          <a:prstGeom prst="rect">
            <a:avLst/>
          </a:prstGeom>
        </p:spPr>
      </p:pic>
      <p:sp>
        <p:nvSpPr>
          <p:cNvPr id="4" name="文本框 3"/>
          <p:cNvSpPr txBox="1"/>
          <p:nvPr/>
        </p:nvSpPr>
        <p:spPr>
          <a:xfrm>
            <a:off x="6934448" y="1877386"/>
            <a:ext cx="5854328" cy="6959854"/>
          </a:xfrm>
          <a:prstGeom prst="rect">
            <a:avLst/>
          </a:prstGeom>
          <a:noFill/>
        </p:spPr>
        <p:txBody>
          <a:bodyPr wrap="square" rtlCol="0">
            <a:spAutoFit/>
          </a:bodyPr>
          <a:lstStyle/>
          <a:p>
            <a:r>
              <a:rPr kumimoji="1" lang="en-US" altLang="zh-CN" dirty="0" smtClean="0"/>
              <a:t>Pickering developed </a:t>
            </a:r>
            <a:r>
              <a:rPr kumimoji="1" lang="en-US" altLang="zh-CN" dirty="0"/>
              <a:t>a technique for obtaining multiple photographic exposures of a star in a short amount of time -- a primitive but effective form of time-series photometry</a:t>
            </a:r>
            <a:r>
              <a:rPr kumimoji="1" lang="en-US" altLang="zh-CN" dirty="0">
                <a:solidFill>
                  <a:srgbClr val="C00000"/>
                </a:solidFill>
              </a:rPr>
              <a:t>.  A photographic plate was alternately exposed and covered over </a:t>
            </a:r>
            <a:r>
              <a:rPr kumimoji="1" lang="en-US" altLang="zh-CN" dirty="0" err="1">
                <a:solidFill>
                  <a:srgbClr val="C00000"/>
                </a:solidFill>
              </a:rPr>
              <a:t>preestablished</a:t>
            </a:r>
            <a:r>
              <a:rPr kumimoji="1" lang="en-US" altLang="zh-CN" dirty="0">
                <a:solidFill>
                  <a:srgbClr val="C00000"/>
                </a:solidFill>
              </a:rPr>
              <a:t> intervals in a telescope whose alignment and tracking rate were not precisely aligned with the sky. </a:t>
            </a:r>
            <a:r>
              <a:rPr kumimoji="1" lang="en-US" altLang="zh-CN" dirty="0"/>
              <a:t> The result is that multiple exposures of a given star were obtained during an evening's observing, and that the periods for short stars might be more efficiently obtained.</a:t>
            </a:r>
            <a:endParaRPr kumimoji="1" lang="zh-CN" altLang="en-US" dirty="0"/>
          </a:p>
        </p:txBody>
      </p:sp>
      <p:sp>
        <p:nvSpPr>
          <p:cNvPr id="5" name="文本框 4"/>
          <p:cNvSpPr txBox="1"/>
          <p:nvPr/>
        </p:nvSpPr>
        <p:spPr>
          <a:xfrm>
            <a:off x="597744" y="8189168"/>
            <a:ext cx="6070724" cy="521553"/>
          </a:xfrm>
          <a:prstGeom prst="rect">
            <a:avLst/>
          </a:prstGeom>
          <a:noFill/>
        </p:spPr>
        <p:txBody>
          <a:bodyPr wrap="square" rtlCol="0">
            <a:spAutoFit/>
          </a:bodyPr>
          <a:lstStyle/>
          <a:p>
            <a:pPr algn="ctr"/>
            <a:r>
              <a:rPr kumimoji="1" lang="en-US" altLang="zh-CN" dirty="0" smtClean="0"/>
              <a:t>Pickering 1898</a:t>
            </a:r>
            <a:endParaRPr kumimoji="1" lang="zh-CN" altLang="en-US" dirty="0"/>
          </a:p>
        </p:txBody>
      </p:sp>
    </p:spTree>
    <p:extLst>
      <p:ext uri="{BB962C8B-B14F-4D97-AF65-F5344CB8AC3E}">
        <p14:creationId xmlns:p14="http://schemas.microsoft.com/office/powerpoint/2010/main" val="123670158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discovery history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492424"/>
            <a:ext cx="6861196" cy="7590894"/>
          </a:xfrm>
          <a:prstGeom prst="rect">
            <a:avLst/>
          </a:prstGeom>
        </p:spPr>
      </p:pic>
      <p:sp>
        <p:nvSpPr>
          <p:cNvPr id="6" name="矩形 5"/>
          <p:cNvSpPr/>
          <p:nvPr/>
        </p:nvSpPr>
        <p:spPr bwMode="auto">
          <a:xfrm>
            <a:off x="957784" y="7325072"/>
            <a:ext cx="6408712" cy="288032"/>
          </a:xfrm>
          <a:prstGeom prst="rect">
            <a:avLst/>
          </a:prstGeom>
          <a:solidFill>
            <a:srgbClr val="C00000">
              <a:alpha val="29000"/>
            </a:srgb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3000"/>
              </a:lnSpc>
              <a:spcBef>
                <a:spcPct val="0"/>
              </a:spcBef>
              <a:spcAft>
                <a:spcPct val="0"/>
              </a:spcAft>
              <a:buClrTx/>
              <a:buSzTx/>
              <a:buFontTx/>
              <a:buNone/>
              <a:tabLst/>
            </a:pPr>
            <a:endParaRPr kumimoji="0" lang="zh-CN" altLang="en-US" sz="3000" b="0" i="0" u="none" strike="noStrike" cap="none" normalizeH="0" baseline="0">
              <a:ln>
                <a:noFill/>
              </a:ln>
              <a:solidFill>
                <a:srgbClr val="000000"/>
              </a:solidFill>
              <a:effectLst/>
              <a:latin typeface="Times New Roman" charset="0"/>
              <a:ea typeface="华文宋体" charset="0"/>
              <a:cs typeface="华文宋体" charset="0"/>
              <a:sym typeface="Times New Roman" charset="0"/>
            </a:endParaRP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0065" t="8200" r="33402" b="12534"/>
          <a:stretch/>
        </p:blipFill>
        <p:spPr>
          <a:xfrm>
            <a:off x="7870552" y="1492424"/>
            <a:ext cx="4680520" cy="446449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886" y="4876800"/>
            <a:ext cx="3770138" cy="4725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文本框 9"/>
          <p:cNvSpPr txBox="1"/>
          <p:nvPr/>
        </p:nvSpPr>
        <p:spPr>
          <a:xfrm>
            <a:off x="597744" y="9035767"/>
            <a:ext cx="6070724" cy="521553"/>
          </a:xfrm>
          <a:prstGeom prst="rect">
            <a:avLst/>
          </a:prstGeom>
          <a:noFill/>
        </p:spPr>
        <p:txBody>
          <a:bodyPr wrap="square" rtlCol="0">
            <a:spAutoFit/>
          </a:bodyPr>
          <a:lstStyle/>
          <a:p>
            <a:pPr algn="ctr"/>
            <a:r>
              <a:rPr kumimoji="1" lang="en-US" altLang="zh-CN" dirty="0" smtClean="0"/>
              <a:t>Pickering 1901</a:t>
            </a:r>
            <a:endParaRPr kumimoji="1" lang="zh-CN" altLang="en-US" dirty="0"/>
          </a:p>
        </p:txBody>
      </p:sp>
      <p:sp>
        <p:nvSpPr>
          <p:cNvPr id="11" name="文本框 10"/>
          <p:cNvSpPr txBox="1"/>
          <p:nvPr/>
        </p:nvSpPr>
        <p:spPr>
          <a:xfrm>
            <a:off x="8482620" y="9039951"/>
            <a:ext cx="1728192" cy="521553"/>
          </a:xfrm>
          <a:prstGeom prst="rect">
            <a:avLst/>
          </a:prstGeom>
          <a:noFill/>
        </p:spPr>
        <p:txBody>
          <a:bodyPr wrap="square" rtlCol="0">
            <a:spAutoFit/>
          </a:bodyPr>
          <a:lstStyle/>
          <a:p>
            <a:r>
              <a:rPr kumimoji="1" lang="en-US" altLang="zh-CN" smtClean="0"/>
              <a:t>Fleming</a:t>
            </a:r>
            <a:endParaRPr kumimoji="1" lang="zh-CN" altLang="en-US" dirty="0"/>
          </a:p>
        </p:txBody>
      </p:sp>
    </p:spTree>
    <p:extLst>
      <p:ext uri="{BB962C8B-B14F-4D97-AF65-F5344CB8AC3E}">
        <p14:creationId xmlns:p14="http://schemas.microsoft.com/office/powerpoint/2010/main" val="148054938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nature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44" y="1468834"/>
            <a:ext cx="6701020" cy="7656438"/>
          </a:xfrm>
          <a:prstGeom prst="rect">
            <a:avLst/>
          </a:prstGeom>
        </p:spPr>
      </p:pic>
      <p:sp>
        <p:nvSpPr>
          <p:cNvPr id="2" name="文本框 1"/>
          <p:cNvSpPr txBox="1"/>
          <p:nvPr/>
        </p:nvSpPr>
        <p:spPr>
          <a:xfrm>
            <a:off x="6502400" y="1805249"/>
            <a:ext cx="6498124" cy="6504345"/>
          </a:xfrm>
          <a:prstGeom prst="rect">
            <a:avLst/>
          </a:prstGeom>
          <a:noFill/>
        </p:spPr>
        <p:txBody>
          <a:bodyPr wrap="square" rtlCol="0">
            <a:spAutoFit/>
          </a:bodyPr>
          <a:lstStyle/>
          <a:p>
            <a:r>
              <a:rPr kumimoji="1" lang="en-US" altLang="zh-CN" sz="2800" b="1" dirty="0"/>
              <a:t>RR </a:t>
            </a:r>
            <a:r>
              <a:rPr kumimoji="1" lang="en-US" altLang="zh-CN" sz="2800" b="1" dirty="0" err="1"/>
              <a:t>Lyrae</a:t>
            </a:r>
            <a:r>
              <a:rPr kumimoji="1" lang="en-US" altLang="zh-CN" sz="2800" b="1" dirty="0"/>
              <a:t> are </a:t>
            </a:r>
            <a:r>
              <a:rPr kumimoji="1" lang="en-US" altLang="zh-CN" sz="2800" b="1" dirty="0">
                <a:solidFill>
                  <a:srgbClr val="C00000"/>
                </a:solidFill>
              </a:rPr>
              <a:t>variable, horizontal branch stars with periods ranging from a few hours to </a:t>
            </a:r>
            <a:r>
              <a:rPr kumimoji="1" lang="en-US" altLang="zh-CN" sz="2800" b="1" dirty="0" smtClean="0">
                <a:solidFill>
                  <a:srgbClr val="C00000"/>
                </a:solidFill>
              </a:rPr>
              <a:t>1 </a:t>
            </a:r>
            <a:r>
              <a:rPr kumimoji="1" lang="en-US" altLang="zh-CN" sz="2800" b="1" dirty="0">
                <a:solidFill>
                  <a:srgbClr val="C00000"/>
                </a:solidFill>
              </a:rPr>
              <a:t>days</a:t>
            </a:r>
            <a:r>
              <a:rPr kumimoji="1" lang="en-US" altLang="zh-CN" sz="2800" b="1" dirty="0"/>
              <a:t>, and optical </a:t>
            </a:r>
            <a:r>
              <a:rPr kumimoji="1" lang="en-US" altLang="zh-CN" sz="2800" b="1" dirty="0" err="1"/>
              <a:t>brightnesses</a:t>
            </a:r>
            <a:r>
              <a:rPr kumimoji="1" lang="en-US" altLang="zh-CN" sz="2800" b="1" dirty="0"/>
              <a:t> that typically vary between 0.3 and 2 magnitudes. They lie in the </a:t>
            </a:r>
            <a:r>
              <a:rPr kumimoji="1" lang="en-US" altLang="zh-CN" sz="2800" b="1" dirty="0">
                <a:solidFill>
                  <a:srgbClr val="C00000"/>
                </a:solidFill>
              </a:rPr>
              <a:t>instability strip </a:t>
            </a:r>
            <a:r>
              <a:rPr kumimoji="1" lang="en-US" altLang="zh-CN" sz="2800" b="1" dirty="0"/>
              <a:t>of the </a:t>
            </a:r>
            <a:r>
              <a:rPr kumimoji="1" lang="en-US" altLang="zh-CN" sz="2800" b="1" dirty="0" err="1"/>
              <a:t>Hertzsprung</a:t>
            </a:r>
            <a:r>
              <a:rPr kumimoji="1" lang="en-US" altLang="zh-CN" sz="2800" b="1" dirty="0"/>
              <a:t>-Russell diagram and suffer instabilities that cause their size to periodically change. This change in size also changes the temperature of the star giving rise to their variability</a:t>
            </a:r>
            <a:r>
              <a:rPr kumimoji="1" lang="en-US" altLang="zh-CN" sz="2800" b="1" dirty="0" smtClean="0"/>
              <a:t>. RR </a:t>
            </a:r>
            <a:r>
              <a:rPr kumimoji="1" lang="en-US" altLang="zh-CN" sz="2800" b="1" dirty="0" err="1"/>
              <a:t>Lyrae</a:t>
            </a:r>
            <a:r>
              <a:rPr kumimoji="1" lang="en-US" altLang="zh-CN" sz="2800" b="1" dirty="0"/>
              <a:t> are </a:t>
            </a:r>
            <a:r>
              <a:rPr kumimoji="1" lang="en-US" altLang="zh-CN" sz="2800" b="1" dirty="0">
                <a:solidFill>
                  <a:srgbClr val="C00000"/>
                </a:solidFill>
              </a:rPr>
              <a:t>low metallicity (population II) stars that begin their lives with a mass and size </a:t>
            </a:r>
            <a:r>
              <a:rPr kumimoji="1" lang="en-US" altLang="zh-CN" sz="2800" b="1" dirty="0" smtClean="0">
                <a:solidFill>
                  <a:srgbClr val="C00000"/>
                </a:solidFill>
              </a:rPr>
              <a:t>similar or slightly smaller </a:t>
            </a:r>
            <a:r>
              <a:rPr kumimoji="1" lang="en-US" altLang="zh-CN" sz="2800" b="1" dirty="0">
                <a:solidFill>
                  <a:srgbClr val="C00000"/>
                </a:solidFill>
              </a:rPr>
              <a:t>to that of our Sun</a:t>
            </a:r>
            <a:r>
              <a:rPr kumimoji="1" lang="en-US" altLang="zh-CN" sz="2800" b="1" dirty="0"/>
              <a:t>. T</a:t>
            </a:r>
            <a:r>
              <a:rPr kumimoji="1" lang="en-US" altLang="zh-CN" sz="2800" b="1" dirty="0" smtClean="0"/>
              <a:t>hey </a:t>
            </a:r>
            <a:r>
              <a:rPr kumimoji="1" lang="en-US" altLang="zh-CN" sz="2800" b="1" dirty="0"/>
              <a:t>are generally found in </a:t>
            </a:r>
            <a:r>
              <a:rPr kumimoji="1" lang="en-US" altLang="zh-CN" sz="2800" b="1" dirty="0">
                <a:solidFill>
                  <a:srgbClr val="C00000"/>
                </a:solidFill>
              </a:rPr>
              <a:t>globular clusters</a:t>
            </a:r>
            <a:r>
              <a:rPr kumimoji="1" lang="en-US" altLang="zh-CN" sz="2800" b="1" dirty="0"/>
              <a:t>, as well as the bulge and halo of the Milky Way.</a:t>
            </a:r>
            <a:endParaRPr kumimoji="1" lang="zh-CN" altLang="en-US" sz="2800" b="1" dirty="0"/>
          </a:p>
        </p:txBody>
      </p:sp>
    </p:spTree>
    <p:extLst>
      <p:ext uri="{BB962C8B-B14F-4D97-AF65-F5344CB8AC3E}">
        <p14:creationId xmlns:p14="http://schemas.microsoft.com/office/powerpoint/2010/main" val="157676503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nature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512020"/>
            <a:ext cx="5499100" cy="5245100"/>
          </a:xfrm>
          <a:prstGeom prst="rect">
            <a:avLst/>
          </a:prstGeom>
        </p:spPr>
      </p:pic>
      <p:sp>
        <p:nvSpPr>
          <p:cNvPr id="4" name="文本框 3"/>
          <p:cNvSpPr txBox="1"/>
          <p:nvPr/>
        </p:nvSpPr>
        <p:spPr>
          <a:xfrm>
            <a:off x="6496050" y="1852464"/>
            <a:ext cx="5976664" cy="6959854"/>
          </a:xfrm>
          <a:prstGeom prst="rect">
            <a:avLst/>
          </a:prstGeom>
          <a:noFill/>
        </p:spPr>
        <p:txBody>
          <a:bodyPr wrap="square" rtlCol="0">
            <a:spAutoFit/>
          </a:bodyPr>
          <a:lstStyle/>
          <a:p>
            <a:r>
              <a:rPr kumimoji="1" lang="en-US" altLang="zh-CN" b="1" dirty="0" err="1"/>
              <a:t>RRab</a:t>
            </a:r>
            <a:r>
              <a:rPr kumimoji="1" lang="en-US" altLang="zh-CN" b="1" dirty="0"/>
              <a:t> </a:t>
            </a:r>
            <a:r>
              <a:rPr kumimoji="1" lang="en-US" altLang="zh-CN" b="1" dirty="0" smtClean="0"/>
              <a:t>variables (fundamental-mode </a:t>
            </a:r>
            <a:r>
              <a:rPr kumimoji="1" lang="en-US" altLang="zh-CN" b="1" dirty="0" err="1" smtClean="0"/>
              <a:t>pulsators</a:t>
            </a:r>
            <a:r>
              <a:rPr kumimoji="1" lang="en-US" altLang="zh-CN" b="1" dirty="0" smtClean="0"/>
              <a:t>) </a:t>
            </a:r>
            <a:r>
              <a:rPr kumimoji="1" lang="en-US" altLang="zh-CN" dirty="0"/>
              <a:t>are the most common, making up 91% of all observed RR </a:t>
            </a:r>
            <a:r>
              <a:rPr kumimoji="1" lang="en-US" altLang="zh-CN" dirty="0" err="1"/>
              <a:t>Lyrae</a:t>
            </a:r>
            <a:r>
              <a:rPr kumimoji="1" lang="en-US" altLang="zh-CN" dirty="0"/>
              <a:t>, and display the steep rises in brightness typical of RR </a:t>
            </a:r>
            <a:r>
              <a:rPr kumimoji="1" lang="en-US" altLang="zh-CN" dirty="0" err="1" smtClean="0"/>
              <a:t>Lyrae</a:t>
            </a:r>
            <a:r>
              <a:rPr kumimoji="1" lang="en-US" altLang="zh-CN" dirty="0"/>
              <a:t>. </a:t>
            </a:r>
            <a:r>
              <a:rPr kumimoji="1" lang="en-US" altLang="zh-CN" dirty="0" smtClean="0"/>
              <a:t>Period between 0.4 and </a:t>
            </a:r>
            <a:r>
              <a:rPr kumimoji="1" lang="en-US" altLang="zh-CN" dirty="0"/>
              <a:t>1.0 </a:t>
            </a:r>
            <a:r>
              <a:rPr kumimoji="1" lang="en-US" altLang="zh-CN" dirty="0" smtClean="0"/>
              <a:t>days.</a:t>
            </a:r>
          </a:p>
          <a:p>
            <a:endParaRPr kumimoji="1" lang="en-US" altLang="zh-CN" dirty="0"/>
          </a:p>
          <a:p>
            <a:r>
              <a:rPr kumimoji="1" lang="en-US" altLang="zh-CN" b="1" dirty="0" err="1" smtClean="0"/>
              <a:t>RRc</a:t>
            </a:r>
            <a:r>
              <a:rPr kumimoji="1" lang="en-US" altLang="zh-CN" b="1" dirty="0"/>
              <a:t> (First-overtone </a:t>
            </a:r>
            <a:r>
              <a:rPr kumimoji="1" lang="en-US" altLang="zh-CN" b="1" dirty="0" err="1" smtClean="0"/>
              <a:t>pulsators</a:t>
            </a:r>
            <a:r>
              <a:rPr kumimoji="1" lang="en-US" altLang="zh-CN" b="1" dirty="0" smtClean="0"/>
              <a:t>)</a:t>
            </a:r>
            <a:r>
              <a:rPr kumimoji="1" lang="en-US" altLang="zh-CN" dirty="0" smtClean="0"/>
              <a:t> </a:t>
            </a:r>
            <a:r>
              <a:rPr kumimoji="1" lang="en-US" altLang="zh-CN" dirty="0"/>
              <a:t>are less common, making up 9% of observed RR </a:t>
            </a:r>
            <a:r>
              <a:rPr kumimoji="1" lang="en-US" altLang="zh-CN" dirty="0" err="1"/>
              <a:t>Lyrae</a:t>
            </a:r>
            <a:r>
              <a:rPr kumimoji="1" lang="en-US" altLang="zh-CN" dirty="0"/>
              <a:t>, and have shorter periods and more sinusoidal </a:t>
            </a:r>
            <a:r>
              <a:rPr kumimoji="1" lang="en-US" altLang="zh-CN" dirty="0" smtClean="0"/>
              <a:t>variation. Period between 0.20 and 0.5 days.</a:t>
            </a:r>
          </a:p>
          <a:p>
            <a:endParaRPr kumimoji="1" lang="en-US" altLang="zh-CN" b="1" dirty="0"/>
          </a:p>
          <a:p>
            <a:r>
              <a:rPr kumimoji="1" lang="en-US" altLang="zh-CN" b="1" dirty="0" err="1" smtClean="0"/>
              <a:t>RRd</a:t>
            </a:r>
            <a:r>
              <a:rPr kumimoji="1" lang="en-US" altLang="zh-CN" b="1" dirty="0" smtClean="0"/>
              <a:t> (</a:t>
            </a:r>
            <a:r>
              <a:rPr lang="en-US" altLang="zh-CN" b="1" dirty="0"/>
              <a:t>Double-mode </a:t>
            </a:r>
            <a:r>
              <a:rPr lang="en-US" altLang="zh-CN" b="1" dirty="0" err="1" smtClean="0"/>
              <a:t>pulsators</a:t>
            </a:r>
            <a:r>
              <a:rPr kumimoji="1" lang="en-US" altLang="zh-CN" b="1" dirty="0" smtClean="0"/>
              <a:t>) </a:t>
            </a:r>
            <a:r>
              <a:rPr kumimoji="1" lang="en-US" altLang="zh-CN" dirty="0"/>
              <a:t>are rare, making up between &lt;1</a:t>
            </a:r>
            <a:r>
              <a:rPr kumimoji="1" lang="en-US" altLang="zh-CN" dirty="0" smtClean="0"/>
              <a:t>%.</a:t>
            </a:r>
            <a:endParaRPr kumimoji="1" lang="zh-CN" altLang="en-US" dirty="0"/>
          </a:p>
        </p:txBody>
      </p:sp>
    </p:spTree>
    <p:extLst>
      <p:ext uri="{BB962C8B-B14F-4D97-AF65-F5344CB8AC3E}">
        <p14:creationId xmlns:p14="http://schemas.microsoft.com/office/powerpoint/2010/main" val="20225623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nature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sp>
        <p:nvSpPr>
          <p:cNvPr id="4" name="文本框 3"/>
          <p:cNvSpPr txBox="1"/>
          <p:nvPr/>
        </p:nvSpPr>
        <p:spPr>
          <a:xfrm>
            <a:off x="6496050" y="1852464"/>
            <a:ext cx="5976664" cy="6959854"/>
          </a:xfrm>
          <a:prstGeom prst="rect">
            <a:avLst/>
          </a:prstGeom>
          <a:noFill/>
        </p:spPr>
        <p:txBody>
          <a:bodyPr wrap="square" rtlCol="0">
            <a:spAutoFit/>
          </a:bodyPr>
          <a:lstStyle/>
          <a:p>
            <a:r>
              <a:rPr kumimoji="1" lang="en-US" altLang="zh-CN" b="1" dirty="0" err="1"/>
              <a:t>RRab</a:t>
            </a:r>
            <a:r>
              <a:rPr kumimoji="1" lang="en-US" altLang="zh-CN" b="1" dirty="0"/>
              <a:t> </a:t>
            </a:r>
            <a:r>
              <a:rPr kumimoji="1" lang="en-US" altLang="zh-CN" b="1" dirty="0" smtClean="0"/>
              <a:t>variables (fundamental-mode </a:t>
            </a:r>
            <a:r>
              <a:rPr kumimoji="1" lang="en-US" altLang="zh-CN" b="1" dirty="0" err="1" smtClean="0"/>
              <a:t>pulsators</a:t>
            </a:r>
            <a:r>
              <a:rPr kumimoji="1" lang="en-US" altLang="zh-CN" b="1" dirty="0" smtClean="0"/>
              <a:t>) </a:t>
            </a:r>
            <a:r>
              <a:rPr kumimoji="1" lang="en-US" altLang="zh-CN" dirty="0"/>
              <a:t>are the most common, making up 91% of all observed RR </a:t>
            </a:r>
            <a:r>
              <a:rPr kumimoji="1" lang="en-US" altLang="zh-CN" dirty="0" err="1"/>
              <a:t>Lyrae</a:t>
            </a:r>
            <a:r>
              <a:rPr kumimoji="1" lang="en-US" altLang="zh-CN" dirty="0"/>
              <a:t>, and display the steep rises in brightness typical of RR </a:t>
            </a:r>
            <a:r>
              <a:rPr kumimoji="1" lang="en-US" altLang="zh-CN" dirty="0" err="1" smtClean="0"/>
              <a:t>Lyrae</a:t>
            </a:r>
            <a:r>
              <a:rPr kumimoji="1" lang="en-US" altLang="zh-CN" dirty="0"/>
              <a:t>. </a:t>
            </a:r>
            <a:r>
              <a:rPr kumimoji="1" lang="en-US" altLang="zh-CN" dirty="0" smtClean="0"/>
              <a:t>Period between 0.4 and </a:t>
            </a:r>
            <a:r>
              <a:rPr kumimoji="1" lang="en-US" altLang="zh-CN" dirty="0"/>
              <a:t>1.0 </a:t>
            </a:r>
            <a:r>
              <a:rPr kumimoji="1" lang="en-US" altLang="zh-CN" dirty="0" smtClean="0"/>
              <a:t>days.</a:t>
            </a:r>
          </a:p>
          <a:p>
            <a:endParaRPr kumimoji="1" lang="en-US" altLang="zh-CN" dirty="0"/>
          </a:p>
          <a:p>
            <a:r>
              <a:rPr kumimoji="1" lang="en-US" altLang="zh-CN" b="1" dirty="0" err="1" smtClean="0"/>
              <a:t>RRc</a:t>
            </a:r>
            <a:r>
              <a:rPr kumimoji="1" lang="en-US" altLang="zh-CN" b="1" dirty="0"/>
              <a:t> (First-overtone </a:t>
            </a:r>
            <a:r>
              <a:rPr kumimoji="1" lang="en-US" altLang="zh-CN" b="1" dirty="0" err="1" smtClean="0"/>
              <a:t>pulsators</a:t>
            </a:r>
            <a:r>
              <a:rPr kumimoji="1" lang="en-US" altLang="zh-CN" b="1" dirty="0" smtClean="0"/>
              <a:t>)</a:t>
            </a:r>
            <a:r>
              <a:rPr kumimoji="1" lang="en-US" altLang="zh-CN" dirty="0" smtClean="0"/>
              <a:t> </a:t>
            </a:r>
            <a:r>
              <a:rPr kumimoji="1" lang="en-US" altLang="zh-CN" dirty="0"/>
              <a:t>are less common, making up 9% of observed RR </a:t>
            </a:r>
            <a:r>
              <a:rPr kumimoji="1" lang="en-US" altLang="zh-CN" dirty="0" err="1"/>
              <a:t>Lyrae</a:t>
            </a:r>
            <a:r>
              <a:rPr kumimoji="1" lang="en-US" altLang="zh-CN" dirty="0"/>
              <a:t>, and have shorter periods and more sinusoidal </a:t>
            </a:r>
            <a:r>
              <a:rPr kumimoji="1" lang="en-US" altLang="zh-CN" dirty="0" smtClean="0"/>
              <a:t>variation. Period between 0.20 and 0.5 days.</a:t>
            </a:r>
          </a:p>
          <a:p>
            <a:endParaRPr kumimoji="1" lang="en-US" altLang="zh-CN" b="1" dirty="0"/>
          </a:p>
          <a:p>
            <a:r>
              <a:rPr kumimoji="1" lang="en-US" altLang="zh-CN" b="1" dirty="0" err="1" smtClean="0"/>
              <a:t>RRd</a:t>
            </a:r>
            <a:r>
              <a:rPr kumimoji="1" lang="en-US" altLang="zh-CN" b="1" dirty="0" smtClean="0"/>
              <a:t> (</a:t>
            </a:r>
            <a:r>
              <a:rPr lang="en-US" altLang="zh-CN" b="1" dirty="0"/>
              <a:t>Double-mode </a:t>
            </a:r>
            <a:r>
              <a:rPr lang="en-US" altLang="zh-CN" b="1" dirty="0" err="1" smtClean="0"/>
              <a:t>pulsators</a:t>
            </a:r>
            <a:r>
              <a:rPr kumimoji="1" lang="en-US" altLang="zh-CN" b="1" dirty="0" smtClean="0"/>
              <a:t>) </a:t>
            </a:r>
            <a:r>
              <a:rPr kumimoji="1" lang="en-US" altLang="zh-CN" dirty="0"/>
              <a:t>are rare, making up between &lt;1</a:t>
            </a:r>
            <a:r>
              <a:rPr kumimoji="1" lang="en-US" altLang="zh-CN" dirty="0" smtClean="0"/>
              <a:t>%.</a:t>
            </a:r>
            <a:endParaRPr kumimoji="1"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96" y="1204392"/>
            <a:ext cx="4686300" cy="24765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96" y="4012704"/>
            <a:ext cx="4648200" cy="26289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950" y="7071102"/>
            <a:ext cx="3982492" cy="2429474"/>
          </a:xfrm>
          <a:prstGeom prst="rect">
            <a:avLst/>
          </a:prstGeom>
        </p:spPr>
      </p:pic>
    </p:spTree>
    <p:extLst>
      <p:ext uri="{BB962C8B-B14F-4D97-AF65-F5344CB8AC3E}">
        <p14:creationId xmlns:p14="http://schemas.microsoft.com/office/powerpoint/2010/main" val="11411732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nature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072" y="1974799"/>
            <a:ext cx="6502400" cy="6502400"/>
          </a:xfrm>
          <a:prstGeom prst="rect">
            <a:avLst/>
          </a:prstGeom>
        </p:spPr>
      </p:pic>
      <p:sp>
        <p:nvSpPr>
          <p:cNvPr id="3" name="文本框 2"/>
          <p:cNvSpPr txBox="1"/>
          <p:nvPr/>
        </p:nvSpPr>
        <p:spPr>
          <a:xfrm>
            <a:off x="0" y="1364823"/>
            <a:ext cx="5328592" cy="521553"/>
          </a:xfrm>
          <a:prstGeom prst="rect">
            <a:avLst/>
          </a:prstGeom>
          <a:noFill/>
        </p:spPr>
        <p:txBody>
          <a:bodyPr wrap="square" rtlCol="0">
            <a:spAutoFit/>
          </a:bodyPr>
          <a:lstStyle/>
          <a:p>
            <a:r>
              <a:rPr kumimoji="1" lang="en-US" altLang="zh-CN" dirty="0" err="1" smtClean="0"/>
              <a:t>Blazhko</a:t>
            </a:r>
            <a:r>
              <a:rPr kumimoji="1" lang="en-US" altLang="zh-CN" dirty="0" smtClean="0"/>
              <a:t> effect (</a:t>
            </a:r>
            <a:r>
              <a:rPr kumimoji="1" lang="en-US" altLang="zh-CN" dirty="0" err="1" smtClean="0"/>
              <a:t>Blazhko</a:t>
            </a:r>
            <a:r>
              <a:rPr kumimoji="1" lang="en-US" altLang="zh-CN" dirty="0" smtClean="0"/>
              <a:t> 1907)</a:t>
            </a:r>
            <a:endParaRPr kumimoji="1" lang="zh-CN" altLang="en-US" dirty="0"/>
          </a:p>
        </p:txBody>
      </p:sp>
    </p:spTree>
    <p:extLst>
      <p:ext uri="{BB962C8B-B14F-4D97-AF65-F5344CB8AC3E}">
        <p14:creationId xmlns:p14="http://schemas.microsoft.com/office/powerpoint/2010/main" val="168017064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85799"/>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latin typeface="Arial Black"/>
                <a:ea typeface="Heiti SC Light"/>
                <a:cs typeface="Arial Black"/>
              </a:rPr>
              <a:t>The nature of RR </a:t>
            </a:r>
            <a:r>
              <a:rPr lang="en-US" sz="3400" b="1" dirty="0" err="1" smtClean="0">
                <a:latin typeface="Arial Black"/>
                <a:ea typeface="Heiti SC Light"/>
                <a:cs typeface="Arial Black"/>
              </a:rPr>
              <a:t>Lyrae</a:t>
            </a:r>
            <a:r>
              <a:rPr lang="en-US" sz="3400" b="1" dirty="0" smtClean="0">
                <a:latin typeface="Arial Black"/>
                <a:ea typeface="Heiti SC Light"/>
                <a:cs typeface="Arial Black"/>
              </a:rPr>
              <a:t> stars</a:t>
            </a:r>
            <a:endParaRPr lang="en-US" sz="3400" b="1" dirty="0">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584" y="1826510"/>
            <a:ext cx="10058400" cy="6434666"/>
          </a:xfrm>
          <a:prstGeom prst="rect">
            <a:avLst/>
          </a:prstGeom>
        </p:spPr>
      </p:pic>
      <p:sp>
        <p:nvSpPr>
          <p:cNvPr id="4" name="文本框 3"/>
          <p:cNvSpPr txBox="1"/>
          <p:nvPr/>
        </p:nvSpPr>
        <p:spPr>
          <a:xfrm>
            <a:off x="309712" y="8550509"/>
            <a:ext cx="4536504" cy="521553"/>
          </a:xfrm>
          <a:prstGeom prst="rect">
            <a:avLst/>
          </a:prstGeom>
          <a:noFill/>
        </p:spPr>
        <p:txBody>
          <a:bodyPr wrap="square" rtlCol="0">
            <a:spAutoFit/>
          </a:bodyPr>
          <a:lstStyle/>
          <a:p>
            <a:r>
              <a:rPr kumimoji="1" lang="en-US" altLang="zh-CN" dirty="0" smtClean="0"/>
              <a:t>Collaboration et al. 2018</a:t>
            </a:r>
            <a:endParaRPr kumimoji="1" lang="zh-CN" altLang="en-US" dirty="0"/>
          </a:p>
        </p:txBody>
      </p:sp>
    </p:spTree>
    <p:extLst>
      <p:ext uri="{BB962C8B-B14F-4D97-AF65-F5344CB8AC3E}">
        <p14:creationId xmlns:p14="http://schemas.microsoft.com/office/powerpoint/2010/main" val="1788883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Variable stars</a:t>
            </a:r>
            <a:endParaRPr lang="en-US" sz="4600" b="1" dirty="0">
              <a:solidFill>
                <a:srgbClr val="DD2067"/>
              </a:solidFill>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12" y="1492424"/>
            <a:ext cx="12391438" cy="7852000"/>
          </a:xfrm>
          <a:prstGeom prst="rect">
            <a:avLst/>
          </a:prstGeom>
        </p:spPr>
      </p:pic>
    </p:spTree>
    <p:extLst>
      <p:ext uri="{BB962C8B-B14F-4D97-AF65-F5344CB8AC3E}">
        <p14:creationId xmlns:p14="http://schemas.microsoft.com/office/powerpoint/2010/main" val="208053879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92226" y="343951"/>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912" y="2515606"/>
            <a:ext cx="3804475" cy="723799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368" y="2455862"/>
            <a:ext cx="4573651" cy="7297738"/>
          </a:xfrm>
          <a:prstGeom prst="rect">
            <a:avLst/>
          </a:prstGeom>
        </p:spPr>
      </p:pic>
    </p:spTree>
    <p:extLst>
      <p:ext uri="{BB962C8B-B14F-4D97-AF65-F5344CB8AC3E}">
        <p14:creationId xmlns:p14="http://schemas.microsoft.com/office/powerpoint/2010/main" val="179101292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Eruptive variables: </a:t>
            </a:r>
            <a:r>
              <a:rPr kumimoji="1" lang="en-US" altLang="zh-CN" sz="2800" dirty="0" smtClean="0"/>
              <a:t>stars who experience eruptions on their surfaces like flares or mass ejections.</a:t>
            </a:r>
          </a:p>
        </p:txBody>
      </p:sp>
      <p:sp>
        <p:nvSpPr>
          <p:cNvPr id="6" name="文本框 5"/>
          <p:cNvSpPr txBox="1"/>
          <p:nvPr/>
        </p:nvSpPr>
        <p:spPr>
          <a:xfrm>
            <a:off x="813768" y="2860576"/>
            <a:ext cx="10369152" cy="4901214"/>
          </a:xfrm>
          <a:prstGeom prst="rect">
            <a:avLst/>
          </a:prstGeom>
          <a:noFill/>
        </p:spPr>
        <p:txBody>
          <a:bodyPr wrap="square" rtlCol="0">
            <a:spAutoFit/>
          </a:bodyPr>
          <a:lstStyle/>
          <a:p>
            <a:r>
              <a:rPr kumimoji="1" lang="en-US" altLang="zh-CN" sz="2400" b="1" dirty="0">
                <a:solidFill>
                  <a:srgbClr val="0070C0"/>
                </a:solidFill>
              </a:rPr>
              <a:t>Wolf–</a:t>
            </a:r>
            <a:r>
              <a:rPr kumimoji="1" lang="en-US" altLang="zh-CN" sz="2400" b="1" dirty="0" err="1">
                <a:solidFill>
                  <a:srgbClr val="0070C0"/>
                </a:solidFill>
              </a:rPr>
              <a:t>Rayet</a:t>
            </a:r>
            <a:r>
              <a:rPr kumimoji="1" lang="en-US" altLang="zh-CN" sz="2400" b="1" dirty="0">
                <a:solidFill>
                  <a:srgbClr val="0070C0"/>
                </a:solidFill>
              </a:rPr>
              <a:t> variables: </a:t>
            </a:r>
            <a:r>
              <a:rPr kumimoji="1" lang="en-US" altLang="zh-CN" sz="2400" dirty="0"/>
              <a:t>Wolf–</a:t>
            </a:r>
            <a:r>
              <a:rPr kumimoji="1" lang="en-US" altLang="zh-CN" sz="2400" dirty="0" err="1"/>
              <a:t>Rayet</a:t>
            </a:r>
            <a:r>
              <a:rPr kumimoji="1" lang="en-US" altLang="zh-CN" sz="2400" dirty="0"/>
              <a:t> stars are massive hot stars that sometimes show variability, probably due to several different causes including binary interactions and rotating gas clumps around the star. They exhibit broad emission line spectra with helium, nitrogen, carbon and oxygen lines. Variations in some stars appear to be stochastic while others show multiple periods. </a:t>
            </a:r>
            <a:endParaRPr kumimoji="1" lang="en-US" altLang="zh-CN" sz="2400" dirty="0" smtClean="0"/>
          </a:p>
          <a:p>
            <a:endParaRPr kumimoji="1" lang="en-US" altLang="zh-CN" sz="2400" dirty="0"/>
          </a:p>
          <a:p>
            <a:r>
              <a:rPr kumimoji="1" lang="en-US" altLang="zh-CN" sz="2400" b="1" dirty="0">
                <a:solidFill>
                  <a:srgbClr val="0070C0"/>
                </a:solidFill>
              </a:rPr>
              <a:t>Luminous blue variables: </a:t>
            </a:r>
            <a:r>
              <a:rPr kumimoji="1" lang="en-US" altLang="zh-CN" sz="2400" dirty="0"/>
              <a:t>Also known as the S </a:t>
            </a:r>
            <a:r>
              <a:rPr kumimoji="1" lang="en-US" altLang="zh-CN" sz="2400" dirty="0" err="1"/>
              <a:t>Doradus</a:t>
            </a:r>
            <a:r>
              <a:rPr kumimoji="1" lang="en-US" altLang="zh-CN" sz="2400" dirty="0"/>
              <a:t> variables, the most luminous stars known belong to this class. Examples include the hypergiants </a:t>
            </a:r>
            <a:r>
              <a:rPr kumimoji="1" lang="en-US" altLang="zh-CN" sz="2400" dirty="0" err="1"/>
              <a:t>η</a:t>
            </a:r>
            <a:r>
              <a:rPr kumimoji="1" lang="en-US" altLang="zh-CN" sz="2400" dirty="0"/>
              <a:t> </a:t>
            </a:r>
            <a:r>
              <a:rPr kumimoji="1" lang="en-US" altLang="zh-CN" sz="2400" dirty="0" err="1"/>
              <a:t>Carinae</a:t>
            </a:r>
            <a:r>
              <a:rPr kumimoji="1" lang="en-US" altLang="zh-CN" sz="2400" dirty="0"/>
              <a:t> and P </a:t>
            </a:r>
            <a:r>
              <a:rPr kumimoji="1" lang="en-US" altLang="zh-CN" sz="2400" dirty="0" err="1"/>
              <a:t>Cygni</a:t>
            </a:r>
            <a:r>
              <a:rPr kumimoji="1" lang="en-US" altLang="zh-CN" sz="2400" dirty="0"/>
              <a:t>. They have permanent high mass loss, but at intervals of years internal pulsations cause the star to exceed its Eddington limit and the mass loss increases hugely. Visual brightness increases although the overall luminosity is largely unchanged. Giant eruptions observed in a few LBVs do increase the luminosity, so much so that they have been tagged supernova impostors, and may be a different type of event. </a:t>
            </a:r>
          </a:p>
        </p:txBody>
      </p:sp>
    </p:spTree>
    <p:extLst>
      <p:ext uri="{BB962C8B-B14F-4D97-AF65-F5344CB8AC3E}">
        <p14:creationId xmlns:p14="http://schemas.microsoft.com/office/powerpoint/2010/main" val="7008001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Eruptive variables: </a:t>
            </a:r>
            <a:r>
              <a:rPr kumimoji="1" lang="en-US" altLang="zh-CN" sz="2800" dirty="0" smtClean="0"/>
              <a:t>stars who experience eruptions on their surfaces like flares or mass ejections.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06" y="3436640"/>
            <a:ext cx="12187692" cy="4802585"/>
          </a:xfrm>
          <a:prstGeom prst="rect">
            <a:avLst/>
          </a:prstGeom>
        </p:spPr>
      </p:pic>
    </p:spTree>
    <p:extLst>
      <p:ext uri="{BB962C8B-B14F-4D97-AF65-F5344CB8AC3E}">
        <p14:creationId xmlns:p14="http://schemas.microsoft.com/office/powerpoint/2010/main" val="7430749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Eruptive variables: </a:t>
            </a:r>
            <a:r>
              <a:rPr kumimoji="1" lang="en-US" altLang="zh-CN" sz="2800" dirty="0" smtClean="0"/>
              <a:t>stars who experience eruptions on their surfaces like flares or mass ejections.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8" y="3364632"/>
            <a:ext cx="7200800" cy="5375597"/>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8544" y="3508648"/>
            <a:ext cx="5023562" cy="5023562"/>
          </a:xfrm>
          <a:prstGeom prst="rect">
            <a:avLst/>
          </a:prstGeom>
        </p:spPr>
      </p:pic>
    </p:spTree>
    <p:extLst>
      <p:ext uri="{BB962C8B-B14F-4D97-AF65-F5344CB8AC3E}">
        <p14:creationId xmlns:p14="http://schemas.microsoft.com/office/powerpoint/2010/main" val="143086228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Cataclysmic </a:t>
            </a:r>
            <a:r>
              <a:rPr kumimoji="1" lang="en-US" altLang="zh-CN" sz="2800" b="1" dirty="0">
                <a:solidFill>
                  <a:srgbClr val="0070C0"/>
                </a:solidFill>
              </a:rPr>
              <a:t>or explosive </a:t>
            </a:r>
            <a:r>
              <a:rPr kumimoji="1" lang="en-US" altLang="zh-CN" sz="2800" b="1" dirty="0" smtClean="0">
                <a:solidFill>
                  <a:srgbClr val="0070C0"/>
                </a:solidFill>
              </a:rPr>
              <a:t>variables: </a:t>
            </a:r>
            <a:r>
              <a:rPr kumimoji="1" lang="en-US" altLang="zh-CN" sz="2800" dirty="0"/>
              <a:t>stars that undergo a cataclysmic change in their properties like novae and supernovae.</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02" y="3436640"/>
            <a:ext cx="12709512" cy="4176464"/>
          </a:xfrm>
          <a:prstGeom prst="rect">
            <a:avLst/>
          </a:prstGeom>
        </p:spPr>
      </p:pic>
    </p:spTree>
    <p:extLst>
      <p:ext uri="{BB962C8B-B14F-4D97-AF65-F5344CB8AC3E}">
        <p14:creationId xmlns:p14="http://schemas.microsoft.com/office/powerpoint/2010/main" val="181097549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Cataclysmic </a:t>
            </a:r>
            <a:r>
              <a:rPr kumimoji="1" lang="en-US" altLang="zh-CN" sz="2800" b="1" dirty="0">
                <a:solidFill>
                  <a:srgbClr val="0070C0"/>
                </a:solidFill>
              </a:rPr>
              <a:t>or explosive </a:t>
            </a:r>
            <a:r>
              <a:rPr kumimoji="1" lang="en-US" altLang="zh-CN" sz="2800" b="1" dirty="0" smtClean="0">
                <a:solidFill>
                  <a:srgbClr val="0070C0"/>
                </a:solidFill>
              </a:rPr>
              <a:t>variables: </a:t>
            </a:r>
            <a:r>
              <a:rPr kumimoji="1" lang="en-US" altLang="zh-CN" sz="2800" dirty="0"/>
              <a:t>stars that undergo a cataclysmic change in their properties like novae and supernovae.</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68" y="2848351"/>
            <a:ext cx="11449272" cy="6567129"/>
          </a:xfrm>
          <a:prstGeom prst="rect">
            <a:avLst/>
          </a:prstGeom>
        </p:spPr>
      </p:pic>
    </p:spTree>
    <p:extLst>
      <p:ext uri="{BB962C8B-B14F-4D97-AF65-F5344CB8AC3E}">
        <p14:creationId xmlns:p14="http://schemas.microsoft.com/office/powerpoint/2010/main" val="18516416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rab_Nebu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52" y="2212504"/>
            <a:ext cx="6336704" cy="6336704"/>
          </a:xfrm>
          <a:prstGeom prst="rect">
            <a:avLst/>
          </a:prstGeom>
        </p:spPr>
      </p:pic>
      <p:sp>
        <p:nvSpPr>
          <p:cNvPr id="2" name="文本框 1"/>
          <p:cNvSpPr txBox="1"/>
          <p:nvPr/>
        </p:nvSpPr>
        <p:spPr>
          <a:xfrm>
            <a:off x="337592" y="1564432"/>
            <a:ext cx="7028904" cy="527067"/>
          </a:xfrm>
          <a:prstGeom prst="rect">
            <a:avLst/>
          </a:prstGeom>
          <a:noFill/>
        </p:spPr>
        <p:txBody>
          <a:bodyPr wrap="square" rtlCol="0">
            <a:spAutoFit/>
          </a:bodyPr>
          <a:lstStyle/>
          <a:p>
            <a:pPr algn="ctr"/>
            <a:r>
              <a:rPr kumimoji="1" lang="en-US" altLang="zh-CN" b="1" dirty="0" smtClean="0"/>
              <a:t>Crab nebula (</a:t>
            </a:r>
            <a:r>
              <a:rPr kumimoji="1" lang="tr-TR" altLang="zh-CN" b="1" dirty="0"/>
              <a:t>M1, NGC 1952, </a:t>
            </a:r>
            <a:r>
              <a:rPr kumimoji="1" lang="tr-TR" altLang="zh-CN" b="1" dirty="0" err="1"/>
              <a:t>Taurus</a:t>
            </a:r>
            <a:r>
              <a:rPr kumimoji="1" lang="tr-TR" altLang="zh-CN" b="1" dirty="0"/>
              <a:t> A</a:t>
            </a:r>
            <a:r>
              <a:rPr kumimoji="1" lang="en-US" altLang="zh-CN" b="1" dirty="0" smtClean="0"/>
              <a:t>)</a:t>
            </a:r>
            <a:endParaRPr kumimoji="1" lang="zh-CN" altLang="en-US" b="1" dirty="0"/>
          </a:p>
        </p:txBody>
      </p:sp>
      <p:sp>
        <p:nvSpPr>
          <p:cNvPr id="3" name="文本框 2"/>
          <p:cNvSpPr txBox="1"/>
          <p:nvPr/>
        </p:nvSpPr>
        <p:spPr>
          <a:xfrm>
            <a:off x="7222480" y="2212504"/>
            <a:ext cx="5544616" cy="6537944"/>
          </a:xfrm>
          <a:prstGeom prst="rect">
            <a:avLst/>
          </a:prstGeom>
          <a:noFill/>
        </p:spPr>
        <p:txBody>
          <a:bodyPr wrap="square" rtlCol="0">
            <a:spAutoFit/>
          </a:bodyPr>
          <a:lstStyle/>
          <a:p>
            <a:pPr marL="457200" indent="-457200">
              <a:buFont typeface="Arial"/>
              <a:buChar char="•"/>
            </a:pPr>
            <a:r>
              <a:rPr kumimoji="1" lang="en-US" altLang="zh-CN" b="1" dirty="0" smtClean="0">
                <a:latin typeface="Times New Roman"/>
                <a:cs typeface="Times New Roman"/>
              </a:rPr>
              <a:t>The Crab nebula was first identified in 1731 by John Bevis.</a:t>
            </a:r>
          </a:p>
          <a:p>
            <a:pPr marL="457200" indent="-457200">
              <a:buFont typeface="Arial"/>
              <a:buChar char="•"/>
            </a:pPr>
            <a:endParaRPr kumimoji="1" lang="en-US" altLang="zh-CN" b="1" dirty="0">
              <a:latin typeface="Times New Roman"/>
              <a:cs typeface="Times New Roman"/>
            </a:endParaRPr>
          </a:p>
          <a:p>
            <a:pPr marL="457200" indent="-457200">
              <a:buFont typeface="Arial"/>
              <a:buChar char="•"/>
            </a:pPr>
            <a:r>
              <a:rPr kumimoji="1" lang="en-US" altLang="zh-CN" b="1" dirty="0" smtClean="0">
                <a:latin typeface="Times New Roman"/>
                <a:cs typeface="Times New Roman"/>
              </a:rPr>
              <a:t>Also independently rediscovered in 1758 by Charles Messier.</a:t>
            </a:r>
          </a:p>
          <a:p>
            <a:pPr marL="457200" indent="-457200">
              <a:buFont typeface="Arial"/>
              <a:buChar char="•"/>
            </a:pPr>
            <a:endParaRPr kumimoji="1" lang="en-US" altLang="zh-CN" b="1" dirty="0">
              <a:latin typeface="Times New Roman"/>
              <a:cs typeface="Times New Roman"/>
            </a:endParaRPr>
          </a:p>
          <a:p>
            <a:pPr marL="457200" indent="-457200">
              <a:buFont typeface="Arial"/>
              <a:buChar char="•"/>
            </a:pPr>
            <a:r>
              <a:rPr kumimoji="1" lang="en-US" altLang="zh-CN" b="1" dirty="0" smtClean="0">
                <a:latin typeface="Times New Roman"/>
                <a:cs typeface="Times New Roman"/>
              </a:rPr>
              <a:t>The </a:t>
            </a:r>
            <a:r>
              <a:rPr kumimoji="1" lang="en-US" altLang="zh-CN" b="1" dirty="0">
                <a:latin typeface="Times New Roman"/>
                <a:cs typeface="Times New Roman"/>
              </a:rPr>
              <a:t>now-current name is due to William Parsons, 3rd Earl of </a:t>
            </a:r>
            <a:r>
              <a:rPr kumimoji="1" lang="en-US" altLang="zh-CN" b="1" dirty="0" err="1">
                <a:latin typeface="Times New Roman"/>
                <a:cs typeface="Times New Roman"/>
              </a:rPr>
              <a:t>Rosse</a:t>
            </a:r>
            <a:r>
              <a:rPr kumimoji="1" lang="en-US" altLang="zh-CN" b="1" dirty="0">
                <a:latin typeface="Times New Roman"/>
                <a:cs typeface="Times New Roman"/>
              </a:rPr>
              <a:t>, who observed the object in 1840 using a 36-inch telescope and produced a drawing that looked somewhat like a crab.</a:t>
            </a:r>
            <a:r>
              <a:rPr kumimoji="1" lang="zh-CN" altLang="en-US" b="1" dirty="0" smtClean="0">
                <a:latin typeface="Times New Roman"/>
                <a:cs typeface="Times New Roman"/>
              </a:rPr>
              <a:t> </a:t>
            </a:r>
            <a:endParaRPr kumimoji="1" lang="zh-CN" altLang="en-US" b="1" dirty="0">
              <a:latin typeface="Times New Roman"/>
              <a:cs typeface="Times New Roman"/>
            </a:endParaRPr>
          </a:p>
        </p:txBody>
      </p:sp>
      <p:sp>
        <p:nvSpPr>
          <p:cNvPr id="6"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Tree>
    <p:extLst>
      <p:ext uri="{BB962C8B-B14F-4D97-AF65-F5344CB8AC3E}">
        <p14:creationId xmlns:p14="http://schemas.microsoft.com/office/powerpoint/2010/main" val="5008656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rab_Nebu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52" y="2212504"/>
            <a:ext cx="6336704" cy="6336704"/>
          </a:xfrm>
          <a:prstGeom prst="rect">
            <a:avLst/>
          </a:prstGeom>
        </p:spPr>
      </p:pic>
      <p:sp>
        <p:nvSpPr>
          <p:cNvPr id="2" name="文本框 1"/>
          <p:cNvSpPr txBox="1"/>
          <p:nvPr/>
        </p:nvSpPr>
        <p:spPr>
          <a:xfrm>
            <a:off x="337592" y="1564432"/>
            <a:ext cx="7028904" cy="527067"/>
          </a:xfrm>
          <a:prstGeom prst="rect">
            <a:avLst/>
          </a:prstGeom>
          <a:noFill/>
        </p:spPr>
        <p:txBody>
          <a:bodyPr wrap="square" rtlCol="0">
            <a:spAutoFit/>
          </a:bodyPr>
          <a:lstStyle/>
          <a:p>
            <a:pPr algn="ctr"/>
            <a:r>
              <a:rPr kumimoji="1" lang="en-US" altLang="zh-CN" b="1" dirty="0" smtClean="0"/>
              <a:t>Crab nebula (</a:t>
            </a:r>
            <a:r>
              <a:rPr kumimoji="1" lang="tr-TR" altLang="zh-CN" b="1" dirty="0"/>
              <a:t>M1, NGC 1952, </a:t>
            </a:r>
            <a:r>
              <a:rPr kumimoji="1" lang="tr-TR" altLang="zh-CN" b="1" dirty="0" err="1"/>
              <a:t>Taurus</a:t>
            </a:r>
            <a:r>
              <a:rPr kumimoji="1" lang="tr-TR" altLang="zh-CN" b="1" dirty="0"/>
              <a:t> A</a:t>
            </a:r>
            <a:r>
              <a:rPr kumimoji="1" lang="en-US" altLang="zh-CN" b="1" dirty="0" smtClean="0"/>
              <a:t>)</a:t>
            </a:r>
            <a:endParaRPr kumimoji="1" lang="zh-CN" altLang="en-US" b="1" dirty="0"/>
          </a:p>
        </p:txBody>
      </p:sp>
      <p:sp>
        <p:nvSpPr>
          <p:cNvPr id="3" name="文本框 2"/>
          <p:cNvSpPr txBox="1"/>
          <p:nvPr/>
        </p:nvSpPr>
        <p:spPr>
          <a:xfrm>
            <a:off x="7222480" y="2212504"/>
            <a:ext cx="5544616" cy="6537944"/>
          </a:xfrm>
          <a:prstGeom prst="rect">
            <a:avLst/>
          </a:prstGeom>
          <a:noFill/>
        </p:spPr>
        <p:txBody>
          <a:bodyPr wrap="square" rtlCol="0">
            <a:spAutoFit/>
          </a:bodyPr>
          <a:lstStyle/>
          <a:p>
            <a:pPr marL="457200" indent="-457200">
              <a:buFont typeface="Arial"/>
              <a:buChar char="•"/>
            </a:pPr>
            <a:r>
              <a:rPr kumimoji="1" lang="en-US" altLang="zh-CN" b="1" dirty="0" smtClean="0">
                <a:latin typeface="Times New Roman"/>
                <a:cs typeface="Times New Roman"/>
              </a:rPr>
              <a:t>The Crab nebula was first identified in 1731 by John Bevis.</a:t>
            </a:r>
          </a:p>
          <a:p>
            <a:pPr marL="457200" indent="-457200">
              <a:buFont typeface="Arial"/>
              <a:buChar char="•"/>
            </a:pPr>
            <a:endParaRPr kumimoji="1" lang="en-US" altLang="zh-CN" b="1" dirty="0">
              <a:latin typeface="Times New Roman"/>
              <a:cs typeface="Times New Roman"/>
            </a:endParaRPr>
          </a:p>
          <a:p>
            <a:pPr marL="457200" indent="-457200">
              <a:buFont typeface="Arial"/>
              <a:buChar char="•"/>
            </a:pPr>
            <a:r>
              <a:rPr kumimoji="1" lang="en-US" altLang="zh-CN" b="1" dirty="0" smtClean="0">
                <a:latin typeface="Times New Roman"/>
                <a:cs typeface="Times New Roman"/>
              </a:rPr>
              <a:t>Also independently rediscovered in 1758 by Charles Messier.</a:t>
            </a:r>
          </a:p>
          <a:p>
            <a:pPr marL="457200" indent="-457200">
              <a:buFont typeface="Arial"/>
              <a:buChar char="•"/>
            </a:pPr>
            <a:endParaRPr kumimoji="1" lang="en-US" altLang="zh-CN" b="1" dirty="0">
              <a:latin typeface="Times New Roman"/>
              <a:cs typeface="Times New Roman"/>
            </a:endParaRPr>
          </a:p>
          <a:p>
            <a:pPr marL="457200" indent="-457200">
              <a:buFont typeface="Arial"/>
              <a:buChar char="•"/>
            </a:pPr>
            <a:r>
              <a:rPr kumimoji="1" lang="en-US" altLang="zh-CN" b="1" dirty="0" smtClean="0">
                <a:latin typeface="Times New Roman"/>
                <a:cs typeface="Times New Roman"/>
              </a:rPr>
              <a:t>The </a:t>
            </a:r>
            <a:r>
              <a:rPr kumimoji="1" lang="en-US" altLang="zh-CN" b="1" dirty="0">
                <a:latin typeface="Times New Roman"/>
                <a:cs typeface="Times New Roman"/>
              </a:rPr>
              <a:t>now-current name is due to William Parsons, 3rd Earl of </a:t>
            </a:r>
            <a:r>
              <a:rPr kumimoji="1" lang="en-US" altLang="zh-CN" b="1" dirty="0" err="1">
                <a:latin typeface="Times New Roman"/>
                <a:cs typeface="Times New Roman"/>
              </a:rPr>
              <a:t>Rosse</a:t>
            </a:r>
            <a:r>
              <a:rPr kumimoji="1" lang="en-US" altLang="zh-CN" b="1" dirty="0">
                <a:latin typeface="Times New Roman"/>
                <a:cs typeface="Times New Roman"/>
              </a:rPr>
              <a:t>, who observed the object in 1840 using a 36-inch telescope and produced a drawing that looked somewhat like a crab.</a:t>
            </a:r>
            <a:r>
              <a:rPr kumimoji="1" lang="zh-CN" altLang="en-US" b="1" dirty="0" smtClean="0">
                <a:latin typeface="Times New Roman"/>
                <a:cs typeface="Times New Roman"/>
              </a:rPr>
              <a:t> </a:t>
            </a:r>
            <a:endParaRPr kumimoji="1" lang="zh-CN" altLang="en-US" b="1" dirty="0">
              <a:latin typeface="Times New Roman"/>
              <a:cs typeface="Times New Roman"/>
            </a:endParaRPr>
          </a:p>
        </p:txBody>
      </p:sp>
      <p:pic>
        <p:nvPicPr>
          <p:cNvPr id="4" name="图片 3" descr="mcra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79" y="4084712"/>
            <a:ext cx="11209245" cy="2592288"/>
          </a:xfrm>
          <a:prstGeom prst="rect">
            <a:avLst/>
          </a:prstGeom>
        </p:spPr>
      </p:pic>
      <p:sp>
        <p:nvSpPr>
          <p:cNvPr id="8"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Tree>
    <p:extLst>
      <p:ext uri="{BB962C8B-B14F-4D97-AF65-F5344CB8AC3E}">
        <p14:creationId xmlns:p14="http://schemas.microsoft.com/office/powerpoint/2010/main" val="134507952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rab_Nebu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52" y="2212504"/>
            <a:ext cx="6336704" cy="6336704"/>
          </a:xfrm>
          <a:prstGeom prst="rect">
            <a:avLst/>
          </a:prstGeom>
        </p:spPr>
      </p:pic>
      <p:sp>
        <p:nvSpPr>
          <p:cNvPr id="2" name="文本框 1"/>
          <p:cNvSpPr txBox="1"/>
          <p:nvPr/>
        </p:nvSpPr>
        <p:spPr>
          <a:xfrm>
            <a:off x="337592" y="1564432"/>
            <a:ext cx="7028904" cy="527067"/>
          </a:xfrm>
          <a:prstGeom prst="rect">
            <a:avLst/>
          </a:prstGeom>
          <a:noFill/>
        </p:spPr>
        <p:txBody>
          <a:bodyPr wrap="square" rtlCol="0">
            <a:spAutoFit/>
          </a:bodyPr>
          <a:lstStyle/>
          <a:p>
            <a:pPr algn="ctr"/>
            <a:r>
              <a:rPr kumimoji="1" lang="en-US" altLang="zh-CN" b="1" dirty="0" smtClean="0"/>
              <a:t>Crab nebula (</a:t>
            </a:r>
            <a:r>
              <a:rPr kumimoji="1" lang="tr-TR" altLang="zh-CN" b="1" dirty="0"/>
              <a:t>M1, NGC 1952, </a:t>
            </a:r>
            <a:r>
              <a:rPr kumimoji="1" lang="tr-TR" altLang="zh-CN" b="1" dirty="0" err="1"/>
              <a:t>Taurus</a:t>
            </a:r>
            <a:r>
              <a:rPr kumimoji="1" lang="tr-TR" altLang="zh-CN" b="1" dirty="0"/>
              <a:t> A</a:t>
            </a:r>
            <a:r>
              <a:rPr kumimoji="1" lang="en-US" altLang="zh-CN" b="1" dirty="0" smtClean="0"/>
              <a:t>)</a:t>
            </a:r>
            <a:endParaRPr kumimoji="1" lang="zh-CN" altLang="en-US" b="1" dirty="0"/>
          </a:p>
        </p:txBody>
      </p:sp>
      <p:pic>
        <p:nvPicPr>
          <p:cNvPr id="3" name="图片 2" descr="屏幕快照 2017-12-07 下午12.01.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015" y="2284512"/>
            <a:ext cx="5807097" cy="3168352"/>
          </a:xfrm>
          <a:prstGeom prst="rect">
            <a:avLst/>
          </a:prstGeom>
        </p:spPr>
      </p:pic>
      <p:sp>
        <p:nvSpPr>
          <p:cNvPr id="6"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Tree>
    <p:extLst>
      <p:ext uri="{BB962C8B-B14F-4D97-AF65-F5344CB8AC3E}">
        <p14:creationId xmlns:p14="http://schemas.microsoft.com/office/powerpoint/2010/main" val="212552357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rab_Nebu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52" y="2212504"/>
            <a:ext cx="6336704" cy="6336704"/>
          </a:xfrm>
          <a:prstGeom prst="rect">
            <a:avLst/>
          </a:prstGeom>
        </p:spPr>
      </p:pic>
      <p:sp>
        <p:nvSpPr>
          <p:cNvPr id="2" name="文本框 1"/>
          <p:cNvSpPr txBox="1"/>
          <p:nvPr/>
        </p:nvSpPr>
        <p:spPr>
          <a:xfrm>
            <a:off x="337592" y="1564432"/>
            <a:ext cx="7028904" cy="527067"/>
          </a:xfrm>
          <a:prstGeom prst="rect">
            <a:avLst/>
          </a:prstGeom>
          <a:noFill/>
        </p:spPr>
        <p:txBody>
          <a:bodyPr wrap="square" rtlCol="0">
            <a:spAutoFit/>
          </a:bodyPr>
          <a:lstStyle/>
          <a:p>
            <a:pPr algn="ctr"/>
            <a:r>
              <a:rPr kumimoji="1" lang="en-US" altLang="zh-CN" b="1" dirty="0" smtClean="0"/>
              <a:t>Crab nebula (</a:t>
            </a:r>
            <a:r>
              <a:rPr kumimoji="1" lang="tr-TR" altLang="zh-CN" b="1" dirty="0"/>
              <a:t>M1, NGC 1952, </a:t>
            </a:r>
            <a:r>
              <a:rPr kumimoji="1" lang="tr-TR" altLang="zh-CN" b="1" dirty="0" err="1"/>
              <a:t>Taurus</a:t>
            </a:r>
            <a:r>
              <a:rPr kumimoji="1" lang="tr-TR" altLang="zh-CN" b="1" dirty="0"/>
              <a:t> A</a:t>
            </a:r>
            <a:r>
              <a:rPr kumimoji="1" lang="en-US" altLang="zh-CN" b="1" dirty="0" smtClean="0"/>
              <a:t>)</a:t>
            </a:r>
            <a:endParaRPr kumimoji="1" lang="zh-CN" altLang="en-US" b="1" dirty="0"/>
          </a:p>
        </p:txBody>
      </p:sp>
      <p:pic>
        <p:nvPicPr>
          <p:cNvPr id="3" name="图片 2" descr="屏幕快照 2017-12-07 下午12.01.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015" y="2284512"/>
            <a:ext cx="5807097" cy="3168352"/>
          </a:xfrm>
          <a:prstGeom prst="rect">
            <a:avLst/>
          </a:prstGeom>
        </p:spPr>
      </p:pic>
      <p:pic>
        <p:nvPicPr>
          <p:cNvPr id="4" name="图片 3" descr="203fb80e7bec54e78d7dea76b9389b504ec26a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472" y="5596880"/>
            <a:ext cx="2538282" cy="3384376"/>
          </a:xfrm>
          <a:prstGeom prst="rect">
            <a:avLst/>
          </a:prstGeom>
        </p:spPr>
      </p:pic>
      <p:pic>
        <p:nvPicPr>
          <p:cNvPr id="6" name="图片 5" descr="5ab5c9ea15ce36d3c460fe593af33a87e950b17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0792" y="5596880"/>
            <a:ext cx="2537999" cy="3383999"/>
          </a:xfrm>
          <a:prstGeom prst="rect">
            <a:avLst/>
          </a:prstGeom>
        </p:spPr>
      </p:pic>
      <p:sp>
        <p:nvSpPr>
          <p:cNvPr id="8" name="文本框 7"/>
          <p:cNvSpPr txBox="1"/>
          <p:nvPr/>
        </p:nvSpPr>
        <p:spPr>
          <a:xfrm>
            <a:off x="7150472" y="8981256"/>
            <a:ext cx="5854328" cy="382156"/>
          </a:xfrm>
          <a:prstGeom prst="rect">
            <a:avLst/>
          </a:prstGeom>
          <a:noFill/>
        </p:spPr>
        <p:txBody>
          <a:bodyPr wrap="square" rtlCol="0">
            <a:spAutoFit/>
          </a:bodyPr>
          <a:lstStyle/>
          <a:p>
            <a:r>
              <a:rPr kumimoji="1" lang="zh-CN" altLang="en-US" sz="2000" b="1" dirty="0" smtClean="0"/>
              <a:t>宋史</a:t>
            </a:r>
            <a:r>
              <a:rPr kumimoji="1" lang="en-US" altLang="zh-CN" sz="2000" b="1" dirty="0" smtClean="0"/>
              <a:t>-</a:t>
            </a:r>
            <a:r>
              <a:rPr kumimoji="1" lang="zh-CN" altLang="en-US" sz="2000" b="1" dirty="0" smtClean="0"/>
              <a:t>天文志，第九             宋史</a:t>
            </a:r>
            <a:r>
              <a:rPr kumimoji="1" lang="en-US" altLang="zh-CN" sz="2000" b="1" dirty="0" smtClean="0"/>
              <a:t>-</a:t>
            </a:r>
            <a:r>
              <a:rPr kumimoji="1" lang="zh-CN" altLang="en-US" sz="2000" b="1" dirty="0" smtClean="0"/>
              <a:t>仁宗本纪</a:t>
            </a:r>
            <a:endParaRPr kumimoji="1" lang="zh-CN" altLang="en-US" sz="2000" b="1" dirty="0"/>
          </a:p>
        </p:txBody>
      </p:sp>
      <p:sp>
        <p:nvSpPr>
          <p:cNvPr id="9"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Tree>
    <p:extLst>
      <p:ext uri="{BB962C8B-B14F-4D97-AF65-F5344CB8AC3E}">
        <p14:creationId xmlns:p14="http://schemas.microsoft.com/office/powerpoint/2010/main" val="20717438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Variable stars</a:t>
            </a:r>
            <a:endParaRPr lang="en-US" sz="4600" b="1" dirty="0">
              <a:solidFill>
                <a:srgbClr val="DD2067"/>
              </a:solidFill>
              <a:latin typeface="Arial Black"/>
              <a:ea typeface="Heiti SC Light"/>
              <a:cs typeface="Arial Black"/>
            </a:endParaRPr>
          </a:p>
        </p:txBody>
      </p:sp>
      <p:pic>
        <p:nvPicPr>
          <p:cNvPr id="4" name="图片 3" descr="屏幕快照 2016-12-21 上午11.4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60" y="1564432"/>
            <a:ext cx="11366336" cy="7802972"/>
          </a:xfrm>
          <a:prstGeom prst="rect">
            <a:avLst/>
          </a:prstGeom>
        </p:spPr>
      </p:pic>
      <p:sp>
        <p:nvSpPr>
          <p:cNvPr id="6" name="文本框 5"/>
          <p:cNvSpPr txBox="1"/>
          <p:nvPr/>
        </p:nvSpPr>
        <p:spPr>
          <a:xfrm>
            <a:off x="2469952" y="7613104"/>
            <a:ext cx="3207366" cy="521553"/>
          </a:xfrm>
          <a:prstGeom prst="rect">
            <a:avLst/>
          </a:prstGeom>
          <a:noFill/>
        </p:spPr>
        <p:txBody>
          <a:bodyPr wrap="square" rtlCol="0">
            <a:spAutoFit/>
          </a:bodyPr>
          <a:lstStyle/>
          <a:p>
            <a:r>
              <a:rPr kumimoji="1" lang="en-US" altLang="zh-CN" dirty="0" err="1" smtClean="0"/>
              <a:t>Ivezic</a:t>
            </a:r>
            <a:r>
              <a:rPr kumimoji="1" lang="zh-CN" altLang="en-US" dirty="0" smtClean="0"/>
              <a:t> </a:t>
            </a:r>
            <a:r>
              <a:rPr kumimoji="1" lang="en-US" altLang="zh-CN" dirty="0" smtClean="0"/>
              <a:t>et</a:t>
            </a:r>
            <a:r>
              <a:rPr kumimoji="1" lang="zh-CN" altLang="en-US" dirty="0" smtClean="0"/>
              <a:t> </a:t>
            </a:r>
            <a:r>
              <a:rPr kumimoji="1" lang="en-US" altLang="zh-CN" dirty="0" smtClean="0"/>
              <a:t>al.</a:t>
            </a:r>
            <a:r>
              <a:rPr kumimoji="1" lang="zh-CN" altLang="en-US" dirty="0" smtClean="0"/>
              <a:t> </a:t>
            </a:r>
            <a:r>
              <a:rPr kumimoji="1" lang="en-US" altLang="zh-CN" dirty="0" smtClean="0"/>
              <a:t>(2008)</a:t>
            </a:r>
            <a:endParaRPr kumimoji="1" lang="zh-CN" altLang="en-US" dirty="0"/>
          </a:p>
        </p:txBody>
      </p:sp>
    </p:spTree>
    <p:extLst>
      <p:ext uri="{BB962C8B-B14F-4D97-AF65-F5344CB8AC3E}">
        <p14:creationId xmlns:p14="http://schemas.microsoft.com/office/powerpoint/2010/main" val="15337268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rab_Nebu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52" y="2212504"/>
            <a:ext cx="6336704" cy="6336704"/>
          </a:xfrm>
          <a:prstGeom prst="rect">
            <a:avLst/>
          </a:prstGeom>
        </p:spPr>
      </p:pic>
      <p:sp>
        <p:nvSpPr>
          <p:cNvPr id="2" name="文本框 1"/>
          <p:cNvSpPr txBox="1"/>
          <p:nvPr/>
        </p:nvSpPr>
        <p:spPr>
          <a:xfrm>
            <a:off x="337592" y="1564432"/>
            <a:ext cx="7028904" cy="527067"/>
          </a:xfrm>
          <a:prstGeom prst="rect">
            <a:avLst/>
          </a:prstGeom>
          <a:noFill/>
        </p:spPr>
        <p:txBody>
          <a:bodyPr wrap="square" rtlCol="0">
            <a:spAutoFit/>
          </a:bodyPr>
          <a:lstStyle/>
          <a:p>
            <a:pPr algn="ctr"/>
            <a:r>
              <a:rPr kumimoji="1" lang="en-US" altLang="zh-CN" b="1" dirty="0" smtClean="0"/>
              <a:t>Crab nebula (</a:t>
            </a:r>
            <a:r>
              <a:rPr kumimoji="1" lang="tr-TR" altLang="zh-CN" b="1" dirty="0"/>
              <a:t>M1, NGC 1952, </a:t>
            </a:r>
            <a:r>
              <a:rPr kumimoji="1" lang="tr-TR" altLang="zh-CN" b="1" dirty="0" err="1"/>
              <a:t>Taurus</a:t>
            </a:r>
            <a:r>
              <a:rPr kumimoji="1" lang="tr-TR" altLang="zh-CN" b="1" dirty="0"/>
              <a:t> A</a:t>
            </a:r>
            <a:r>
              <a:rPr kumimoji="1" lang="en-US" altLang="zh-CN" b="1" dirty="0" smtClean="0"/>
              <a:t>)</a:t>
            </a:r>
            <a:endParaRPr kumimoji="1" lang="zh-CN" altLang="en-US" b="1" dirty="0"/>
          </a:p>
        </p:txBody>
      </p:sp>
      <p:pic>
        <p:nvPicPr>
          <p:cNvPr id="4" name="图片 3" descr="203fb80e7bec54e78d7dea76b9389b504ec26ac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472" y="5596880"/>
            <a:ext cx="2538282" cy="3384376"/>
          </a:xfrm>
          <a:prstGeom prst="rect">
            <a:avLst/>
          </a:prstGeom>
        </p:spPr>
      </p:pic>
      <p:pic>
        <p:nvPicPr>
          <p:cNvPr id="6" name="图片 5" descr="5ab5c9ea15ce36d3c460fe593af33a87e950b1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0792" y="5596880"/>
            <a:ext cx="2537999" cy="3383999"/>
          </a:xfrm>
          <a:prstGeom prst="rect">
            <a:avLst/>
          </a:prstGeom>
        </p:spPr>
      </p:pic>
      <p:sp>
        <p:nvSpPr>
          <p:cNvPr id="8" name="文本框 7"/>
          <p:cNvSpPr txBox="1"/>
          <p:nvPr/>
        </p:nvSpPr>
        <p:spPr>
          <a:xfrm>
            <a:off x="7150472" y="8981256"/>
            <a:ext cx="5854328" cy="382156"/>
          </a:xfrm>
          <a:prstGeom prst="rect">
            <a:avLst/>
          </a:prstGeom>
          <a:noFill/>
        </p:spPr>
        <p:txBody>
          <a:bodyPr wrap="square" rtlCol="0">
            <a:spAutoFit/>
          </a:bodyPr>
          <a:lstStyle/>
          <a:p>
            <a:r>
              <a:rPr kumimoji="1" lang="zh-CN" altLang="en-US" sz="2000" b="1" dirty="0" smtClean="0"/>
              <a:t>宋史</a:t>
            </a:r>
            <a:r>
              <a:rPr kumimoji="1" lang="en-US" altLang="zh-CN" sz="2000" b="1" dirty="0" smtClean="0"/>
              <a:t>-</a:t>
            </a:r>
            <a:r>
              <a:rPr kumimoji="1" lang="zh-CN" altLang="en-US" sz="2000" b="1" dirty="0" smtClean="0"/>
              <a:t>天文志，第九             宋史</a:t>
            </a:r>
            <a:r>
              <a:rPr kumimoji="1" lang="en-US" altLang="zh-CN" sz="2000" b="1" dirty="0" smtClean="0"/>
              <a:t>-</a:t>
            </a:r>
            <a:r>
              <a:rPr kumimoji="1" lang="zh-CN" altLang="en-US" sz="2000" b="1" dirty="0" smtClean="0"/>
              <a:t>仁宗本纪</a:t>
            </a:r>
            <a:endParaRPr kumimoji="1" lang="zh-CN" altLang="en-US" sz="2000" b="1" dirty="0"/>
          </a:p>
        </p:txBody>
      </p:sp>
      <p:pic>
        <p:nvPicPr>
          <p:cNvPr id="9" name="图片 8" descr="屏幕快照 2017-12-07 下午12.02.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112" y="2572544"/>
            <a:ext cx="5832000" cy="2072986"/>
          </a:xfrm>
          <a:prstGeom prst="rect">
            <a:avLst/>
          </a:prstGeom>
        </p:spPr>
      </p:pic>
      <p:sp>
        <p:nvSpPr>
          <p:cNvPr id="10"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Tree>
    <p:extLst>
      <p:ext uri="{BB962C8B-B14F-4D97-AF65-F5344CB8AC3E}">
        <p14:creationId xmlns:p14="http://schemas.microsoft.com/office/powerpoint/2010/main" val="21420114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Extrinsic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4" name="文本框 3"/>
          <p:cNvSpPr txBox="1"/>
          <p:nvPr/>
        </p:nvSpPr>
        <p:spPr>
          <a:xfrm>
            <a:off x="813768" y="1621771"/>
            <a:ext cx="11089232" cy="4585999"/>
          </a:xfrm>
          <a:prstGeom prst="rect">
            <a:avLst/>
          </a:prstGeom>
          <a:noFill/>
        </p:spPr>
        <p:txBody>
          <a:bodyPr wrap="square" rtlCol="0">
            <a:spAutoFit/>
          </a:bodyPr>
          <a:lstStyle/>
          <a:p>
            <a:r>
              <a:rPr kumimoji="1" lang="en-US" altLang="zh-CN" b="1" dirty="0" smtClean="0"/>
              <a:t>Extrinsic variable stars: </a:t>
            </a:r>
            <a:r>
              <a:rPr kumimoji="1" lang="en-US" altLang="zh-CN" dirty="0"/>
              <a:t>stars where the variability is caused by external properties like rotation or eclipses. There are two main subgroups. </a:t>
            </a:r>
            <a:endParaRPr kumimoji="1" lang="en-US" altLang="zh-CN" dirty="0" smtClean="0"/>
          </a:p>
          <a:p>
            <a:endParaRPr kumimoji="1" lang="en-US" altLang="zh-CN" sz="2800" b="1" dirty="0" smtClean="0">
              <a:solidFill>
                <a:srgbClr val="0070C0"/>
              </a:solidFill>
            </a:endParaRPr>
          </a:p>
          <a:p>
            <a:r>
              <a:rPr kumimoji="1" lang="en-US" altLang="zh-CN" sz="2800" b="1" dirty="0">
                <a:solidFill>
                  <a:srgbClr val="0070C0"/>
                </a:solidFill>
              </a:rPr>
              <a:t>Eclipsing </a:t>
            </a:r>
            <a:r>
              <a:rPr kumimoji="1" lang="en-US" altLang="zh-CN" sz="2800" b="1" dirty="0" smtClean="0">
                <a:solidFill>
                  <a:srgbClr val="0070C0"/>
                </a:solidFill>
              </a:rPr>
              <a:t>binaries: </a:t>
            </a:r>
            <a:r>
              <a:rPr kumimoji="1" lang="en-US" altLang="zh-CN" sz="2800" dirty="0">
                <a:solidFill>
                  <a:schemeClr val="tx1"/>
                </a:solidFill>
              </a:rPr>
              <a:t>double stars where, as seen from Earth's vantage point the stars occasionally eclipse one another as they orbit.</a:t>
            </a:r>
            <a:endParaRPr kumimoji="1" lang="en-US" altLang="zh-CN" sz="2800" dirty="0" smtClean="0">
              <a:solidFill>
                <a:schemeClr val="tx1"/>
              </a:solidFill>
            </a:endParaRPr>
          </a:p>
          <a:p>
            <a:endParaRPr kumimoji="1" lang="en-US" altLang="zh-CN" sz="2800" dirty="0"/>
          </a:p>
          <a:p>
            <a:r>
              <a:rPr kumimoji="1" lang="en-US" altLang="zh-CN" sz="2800" b="1" dirty="0">
                <a:solidFill>
                  <a:srgbClr val="0070C0"/>
                </a:solidFill>
              </a:rPr>
              <a:t>Rotating </a:t>
            </a:r>
            <a:r>
              <a:rPr kumimoji="1" lang="en-US" altLang="zh-CN" sz="2800" b="1" dirty="0" smtClean="0">
                <a:solidFill>
                  <a:srgbClr val="0070C0"/>
                </a:solidFill>
              </a:rPr>
              <a:t>variables: </a:t>
            </a:r>
            <a:r>
              <a:rPr kumimoji="1" lang="en-US" altLang="zh-CN" sz="2800" dirty="0">
                <a:solidFill>
                  <a:schemeClr val="tx1"/>
                </a:solidFill>
              </a:rPr>
              <a:t>stars whose variability is caused by phenomena related to their rotation. Examples are stars with extreme "sunspots" which affect the apparent brightness or stars that have fast rotation speeds causing them to become ellipsoidal in shape.</a:t>
            </a:r>
          </a:p>
        </p:txBody>
      </p:sp>
    </p:spTree>
    <p:extLst>
      <p:ext uri="{BB962C8B-B14F-4D97-AF65-F5344CB8AC3E}">
        <p14:creationId xmlns:p14="http://schemas.microsoft.com/office/powerpoint/2010/main" val="202097988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solidFill>
                  <a:srgbClr val="DD2067"/>
                </a:solidFill>
                <a:latin typeface="Arial Black"/>
                <a:ea typeface="Heiti SC Light"/>
                <a:cs typeface="Arial Black"/>
              </a:rPr>
              <a:t>Binary Types</a:t>
            </a:r>
            <a:endParaRPr lang="en-US" sz="3400" b="1" dirty="0">
              <a:solidFill>
                <a:srgbClr val="DD2067"/>
              </a:solidFill>
              <a:latin typeface="Arial Black"/>
              <a:ea typeface="Heiti SC Light"/>
              <a:cs typeface="Arial Black"/>
            </a:endParaRPr>
          </a:p>
        </p:txBody>
      </p:sp>
      <p:sp>
        <p:nvSpPr>
          <p:cNvPr id="8" name="文本框 7"/>
          <p:cNvSpPr txBox="1"/>
          <p:nvPr/>
        </p:nvSpPr>
        <p:spPr>
          <a:xfrm>
            <a:off x="813768" y="1621771"/>
            <a:ext cx="11089232" cy="5130122"/>
          </a:xfrm>
          <a:prstGeom prst="rect">
            <a:avLst/>
          </a:prstGeom>
          <a:noFill/>
        </p:spPr>
        <p:txBody>
          <a:bodyPr wrap="square" rtlCol="0">
            <a:spAutoFit/>
          </a:bodyPr>
          <a:lstStyle/>
          <a:p>
            <a:r>
              <a:rPr kumimoji="1" lang="en-US" altLang="zh-CN" sz="3200" b="1" dirty="0" smtClean="0">
                <a:solidFill>
                  <a:srgbClr val="FF0000"/>
                </a:solidFill>
              </a:rPr>
              <a:t>In our Galaxy, more than half of the stars are binary or multiple systems. They can be generally divided into groups from an observational view: </a:t>
            </a:r>
          </a:p>
          <a:p>
            <a:endParaRPr kumimoji="1" lang="en-US" altLang="zh-CN" sz="3200" b="1" dirty="0" smtClean="0">
              <a:solidFill>
                <a:srgbClr val="FF0000"/>
              </a:solidFill>
            </a:endParaRPr>
          </a:p>
          <a:p>
            <a:r>
              <a:rPr kumimoji="1" lang="en-US" altLang="zh-CN" sz="2800" b="1" dirty="0" smtClean="0">
                <a:solidFill>
                  <a:srgbClr val="0070C0"/>
                </a:solidFill>
              </a:rPr>
              <a:t>Visual binaries: </a:t>
            </a:r>
            <a:r>
              <a:rPr kumimoji="1" lang="en-US" altLang="zh-CN" sz="2800" dirty="0" smtClean="0"/>
              <a:t>stars whose radius alternately expands and contracts as part of their natural evolutionary ageing process.</a:t>
            </a:r>
          </a:p>
          <a:p>
            <a:endParaRPr kumimoji="1" lang="en-US" altLang="zh-CN" sz="2800" dirty="0" smtClean="0"/>
          </a:p>
          <a:p>
            <a:r>
              <a:rPr kumimoji="1" lang="en-US" altLang="zh-CN" sz="2800" b="1" dirty="0" smtClean="0">
                <a:solidFill>
                  <a:srgbClr val="0070C0"/>
                </a:solidFill>
              </a:rPr>
              <a:t>Astrometric binaries: </a:t>
            </a:r>
            <a:r>
              <a:rPr kumimoji="1" lang="en-US" altLang="zh-CN" sz="2800" dirty="0"/>
              <a:t>Only one star visible (other too dim). Infer existence of unseen companion causing oscillatory motion of the visible star.</a:t>
            </a:r>
            <a:endParaRPr kumimoji="1" lang="en-US" altLang="zh-CN" sz="2800" dirty="0" smtClean="0"/>
          </a:p>
          <a:p>
            <a:endParaRPr kumimoji="1" lang="en-US" altLang="zh-CN" sz="2800" dirty="0"/>
          </a:p>
          <a:p>
            <a:r>
              <a:rPr kumimoji="1" lang="en-US" altLang="zh-CN" sz="2800" b="1" dirty="0" smtClean="0">
                <a:solidFill>
                  <a:srgbClr val="0070C0"/>
                </a:solidFill>
              </a:rPr>
              <a:t>Spectroscopic variables: </a:t>
            </a:r>
            <a:r>
              <a:rPr kumimoji="1" lang="en-US" altLang="zh-CN" sz="2800" dirty="0"/>
              <a:t>P</a:t>
            </a:r>
            <a:r>
              <a:rPr kumimoji="1" lang="en-US" altLang="zh-CN" sz="2800" dirty="0" smtClean="0"/>
              <a:t>eriod </a:t>
            </a:r>
            <a:r>
              <a:rPr kumimoji="1" lang="en-US" altLang="zh-CN" sz="2800" dirty="0"/>
              <a:t>is sufficiently short to cause observable periodic shift of spectral lines (if vr≠0). Very useful when they also eclipse. </a:t>
            </a:r>
          </a:p>
        </p:txBody>
      </p:sp>
    </p:spTree>
    <p:extLst>
      <p:ext uri="{BB962C8B-B14F-4D97-AF65-F5344CB8AC3E}">
        <p14:creationId xmlns:p14="http://schemas.microsoft.com/office/powerpoint/2010/main" val="123439916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solidFill>
                  <a:srgbClr val="DD2067"/>
                </a:solidFill>
                <a:latin typeface="Arial Black"/>
                <a:ea typeface="Heiti SC Light"/>
                <a:cs typeface="Arial Black"/>
              </a:rPr>
              <a:t>Visual Binaries</a:t>
            </a:r>
            <a:endParaRPr lang="en-US" sz="3400" b="1" dirty="0">
              <a:solidFill>
                <a:srgbClr val="DD2067"/>
              </a:solidFill>
              <a:latin typeface="Arial Black"/>
              <a:ea typeface="Heiti SC Light"/>
              <a:cs typeface="Arial Black"/>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70" y="1636440"/>
            <a:ext cx="11745202" cy="7483772"/>
          </a:xfrm>
          <a:prstGeom prst="rect">
            <a:avLst/>
          </a:prstGeom>
        </p:spPr>
      </p:pic>
    </p:spTree>
    <p:extLst>
      <p:ext uri="{BB962C8B-B14F-4D97-AF65-F5344CB8AC3E}">
        <p14:creationId xmlns:p14="http://schemas.microsoft.com/office/powerpoint/2010/main" val="97765899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solidFill>
                  <a:srgbClr val="DD2067"/>
                </a:solidFill>
                <a:latin typeface="Arial Black"/>
                <a:ea typeface="Heiti SC Light"/>
                <a:cs typeface="Arial Black"/>
              </a:rPr>
              <a:t>Visual Binaries</a:t>
            </a:r>
            <a:endParaRPr lang="en-US" sz="3400" b="1" dirty="0">
              <a:solidFill>
                <a:srgbClr val="DD2067"/>
              </a:solidFill>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888" y="1852464"/>
            <a:ext cx="10081120" cy="6718122"/>
          </a:xfrm>
          <a:prstGeom prst="rect">
            <a:avLst/>
          </a:prstGeom>
        </p:spPr>
      </p:pic>
    </p:spTree>
    <p:extLst>
      <p:ext uri="{BB962C8B-B14F-4D97-AF65-F5344CB8AC3E}">
        <p14:creationId xmlns:p14="http://schemas.microsoft.com/office/powerpoint/2010/main" val="106836291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solidFill>
                  <a:srgbClr val="DD2067"/>
                </a:solidFill>
                <a:latin typeface="Arial Black"/>
                <a:ea typeface="Heiti SC Light"/>
                <a:cs typeface="Arial Black"/>
              </a:rPr>
              <a:t>Astrometric Binaries</a:t>
            </a:r>
            <a:endParaRPr lang="en-US" sz="3400" b="1" dirty="0">
              <a:solidFill>
                <a:srgbClr val="DD2067"/>
              </a:solidFill>
              <a:latin typeface="Arial Black"/>
              <a:ea typeface="Heiti SC Light"/>
              <a:cs typeface="Arial Black"/>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85" y="1420416"/>
            <a:ext cx="11428815" cy="7416824"/>
          </a:xfrm>
          <a:prstGeom prst="rect">
            <a:avLst/>
          </a:prstGeom>
        </p:spPr>
      </p:pic>
    </p:spTree>
    <p:extLst>
      <p:ext uri="{BB962C8B-B14F-4D97-AF65-F5344CB8AC3E}">
        <p14:creationId xmlns:p14="http://schemas.microsoft.com/office/powerpoint/2010/main" val="24824177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solidFill>
                  <a:srgbClr val="DD2067"/>
                </a:solidFill>
                <a:latin typeface="Arial Black"/>
                <a:ea typeface="Heiti SC Light"/>
                <a:cs typeface="Arial Black"/>
              </a:rPr>
              <a:t>Spectroscopic Binaries</a:t>
            </a:r>
            <a:endParaRPr lang="en-US" sz="3400" b="1" dirty="0">
              <a:solidFill>
                <a:srgbClr val="DD2067"/>
              </a:solidFill>
              <a:latin typeface="Arial Black"/>
              <a:ea typeface="Heiti SC Light"/>
              <a:cs typeface="Arial Black"/>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84" y="1348408"/>
            <a:ext cx="11696700" cy="7741700"/>
          </a:xfrm>
          <a:prstGeom prst="rect">
            <a:avLst/>
          </a:prstGeom>
        </p:spPr>
      </p:pic>
    </p:spTree>
    <p:extLst>
      <p:ext uri="{BB962C8B-B14F-4D97-AF65-F5344CB8AC3E}">
        <p14:creationId xmlns:p14="http://schemas.microsoft.com/office/powerpoint/2010/main" val="131773929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sz="3400" b="1" dirty="0" smtClean="0">
                <a:solidFill>
                  <a:srgbClr val="DD2067"/>
                </a:solidFill>
                <a:latin typeface="Arial Black"/>
                <a:ea typeface="Heiti SC Light"/>
                <a:cs typeface="Arial Black"/>
              </a:rPr>
              <a:t>Spectroscopic Binaries</a:t>
            </a:r>
            <a:endParaRPr lang="en-US" sz="3400" b="1" dirty="0">
              <a:solidFill>
                <a:srgbClr val="DD2067"/>
              </a:solidFill>
              <a:latin typeface="Arial Black"/>
              <a:ea typeface="Heiti SC Light"/>
              <a:cs typeface="Arial Black"/>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8" y="2140496"/>
            <a:ext cx="12175305" cy="5904656"/>
          </a:xfrm>
          <a:prstGeom prst="rect">
            <a:avLst/>
          </a:prstGeom>
        </p:spPr>
      </p:pic>
    </p:spTree>
    <p:extLst>
      <p:ext uri="{BB962C8B-B14F-4D97-AF65-F5344CB8AC3E}">
        <p14:creationId xmlns:p14="http://schemas.microsoft.com/office/powerpoint/2010/main" val="102372868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3400" b="1" dirty="0" smtClean="0">
                <a:solidFill>
                  <a:srgbClr val="DD2067"/>
                </a:solidFill>
                <a:latin typeface="Arial Black"/>
                <a:ea typeface="Heiti SC Light"/>
                <a:cs typeface="Arial Black"/>
              </a:rPr>
              <a:t>Fundamentals from binaries</a:t>
            </a:r>
            <a:endParaRPr lang="en-US" sz="3400" b="1" dirty="0">
              <a:solidFill>
                <a:srgbClr val="DD2067"/>
              </a:solidFill>
              <a:latin typeface="Arial Black"/>
              <a:ea typeface="Heiti SC Light"/>
              <a:cs typeface="Arial Black"/>
            </a:endParaRPr>
          </a:p>
        </p:txBody>
      </p:sp>
      <p:pic>
        <p:nvPicPr>
          <p:cNvPr id="4" name="图片 3" descr="屏幕快照 2017-12-21 上午11.19.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840" y="1348407"/>
            <a:ext cx="10657184" cy="7313475"/>
          </a:xfrm>
          <a:prstGeom prst="rect">
            <a:avLst/>
          </a:prstGeom>
        </p:spPr>
      </p:pic>
    </p:spTree>
    <p:extLst>
      <p:ext uri="{BB962C8B-B14F-4D97-AF65-F5344CB8AC3E}">
        <p14:creationId xmlns:p14="http://schemas.microsoft.com/office/powerpoint/2010/main" val="87996003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3400" b="1" dirty="0" smtClean="0">
                <a:solidFill>
                  <a:srgbClr val="DD2067"/>
                </a:solidFill>
                <a:latin typeface="Arial Black"/>
                <a:ea typeface="Heiti SC Light"/>
                <a:cs typeface="Arial Black"/>
              </a:rPr>
              <a:t>Fundamentals from binaries</a:t>
            </a:r>
            <a:endParaRPr lang="en-US" sz="3400" b="1" dirty="0">
              <a:solidFill>
                <a:srgbClr val="DD2067"/>
              </a:solidFill>
              <a:latin typeface="Arial Black"/>
              <a:ea typeface="Heiti SC Light"/>
              <a:cs typeface="Arial Black"/>
            </a:endParaRPr>
          </a:p>
        </p:txBody>
      </p:sp>
      <p:pic>
        <p:nvPicPr>
          <p:cNvPr id="5" name="图片 4" descr="屏幕快照 2017-12-21 上午11.1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864" y="1492424"/>
            <a:ext cx="10520207" cy="7344816"/>
          </a:xfrm>
          <a:prstGeom prst="rect">
            <a:avLst/>
          </a:prstGeom>
        </p:spPr>
      </p:pic>
    </p:spTree>
    <p:extLst>
      <p:ext uri="{BB962C8B-B14F-4D97-AF65-F5344CB8AC3E}">
        <p14:creationId xmlns:p14="http://schemas.microsoft.com/office/powerpoint/2010/main" val="5662265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4986750"/>
          </a:xfrm>
          <a:prstGeom prst="rect">
            <a:avLst/>
          </a:prstGeom>
          <a:noFill/>
        </p:spPr>
        <p:txBody>
          <a:bodyPr wrap="square" rtlCol="0">
            <a:spAutoFit/>
          </a:bodyPr>
          <a:lstStyle/>
          <a:p>
            <a:r>
              <a:rPr kumimoji="1" lang="en-US" altLang="zh-CN" b="1" dirty="0" smtClean="0"/>
              <a:t>Intrinsic variable stars: </a:t>
            </a:r>
            <a:r>
              <a:rPr kumimoji="1" lang="en-US" altLang="zh-CN" dirty="0" smtClean="0"/>
              <a:t>stars where the variability is being caused by changes in the physical properties of the stars themselves. This category can be divided into three subgroups:</a:t>
            </a:r>
          </a:p>
          <a:p>
            <a:endParaRPr kumimoji="1" lang="en-US" altLang="zh-CN" sz="2800" b="1" dirty="0" smtClean="0">
              <a:solidFill>
                <a:srgbClr val="0070C0"/>
              </a:solidFill>
            </a:endParaRPr>
          </a:p>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a:p>
            <a:endParaRPr kumimoji="1" lang="en-US" altLang="zh-CN" sz="2800" dirty="0" smtClean="0"/>
          </a:p>
          <a:p>
            <a:r>
              <a:rPr kumimoji="1" lang="en-US" altLang="zh-CN" sz="2800" b="1" dirty="0" smtClean="0">
                <a:solidFill>
                  <a:srgbClr val="0070C0"/>
                </a:solidFill>
              </a:rPr>
              <a:t>Eruptive variables: </a:t>
            </a:r>
            <a:r>
              <a:rPr kumimoji="1" lang="en-US" altLang="zh-CN" sz="2800" dirty="0" smtClean="0"/>
              <a:t>stars who experience eruptions on their surfaces like flares or mass ejections.</a:t>
            </a:r>
          </a:p>
          <a:p>
            <a:endParaRPr kumimoji="1" lang="en-US" altLang="zh-CN" sz="2800" dirty="0"/>
          </a:p>
          <a:p>
            <a:r>
              <a:rPr kumimoji="1" lang="en-US" altLang="zh-CN" sz="2800" b="1" dirty="0">
                <a:solidFill>
                  <a:srgbClr val="0070C0"/>
                </a:solidFill>
              </a:rPr>
              <a:t>Cataclysmic or explosive </a:t>
            </a:r>
            <a:r>
              <a:rPr kumimoji="1" lang="en-US" altLang="zh-CN" sz="2800" b="1" dirty="0" smtClean="0">
                <a:solidFill>
                  <a:srgbClr val="0070C0"/>
                </a:solidFill>
              </a:rPr>
              <a:t>variables: </a:t>
            </a:r>
            <a:r>
              <a:rPr kumimoji="1" lang="en-US" altLang="zh-CN" sz="2800" dirty="0"/>
              <a:t>stars that undergo a cataclysmic change in their properties like novae and supernovae.</a:t>
            </a:r>
          </a:p>
        </p:txBody>
      </p:sp>
    </p:spTree>
    <p:extLst>
      <p:ext uri="{BB962C8B-B14F-4D97-AF65-F5344CB8AC3E}">
        <p14:creationId xmlns:p14="http://schemas.microsoft.com/office/powerpoint/2010/main" val="207018214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3400" b="1" dirty="0" smtClean="0">
                <a:solidFill>
                  <a:srgbClr val="DD2067"/>
                </a:solidFill>
                <a:latin typeface="Arial Black"/>
                <a:ea typeface="Heiti SC Light"/>
                <a:cs typeface="Arial Black"/>
              </a:rPr>
              <a:t>Fundamentals from binaries</a:t>
            </a:r>
            <a:endParaRPr lang="en-US" sz="3400" b="1" dirty="0">
              <a:solidFill>
                <a:srgbClr val="DD2067"/>
              </a:solidFill>
              <a:latin typeface="Arial Black"/>
              <a:ea typeface="Heiti SC Light"/>
              <a:cs typeface="Arial Black"/>
            </a:endParaRPr>
          </a:p>
        </p:txBody>
      </p:sp>
      <p:pic>
        <p:nvPicPr>
          <p:cNvPr id="4" name="图片 3" descr="屏幕快照 2017-12-21 上午11.22.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896" y="1564431"/>
            <a:ext cx="10378504" cy="7139529"/>
          </a:xfrm>
          <a:prstGeom prst="rect">
            <a:avLst/>
          </a:prstGeom>
        </p:spPr>
      </p:pic>
    </p:spTree>
    <p:extLst>
      <p:ext uri="{BB962C8B-B14F-4D97-AF65-F5344CB8AC3E}">
        <p14:creationId xmlns:p14="http://schemas.microsoft.com/office/powerpoint/2010/main" val="164102680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47700" y="-2233"/>
            <a:ext cx="11696700"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3400" b="1" dirty="0" smtClean="0">
                <a:solidFill>
                  <a:srgbClr val="DD2067"/>
                </a:solidFill>
                <a:latin typeface="Arial Black"/>
                <a:ea typeface="Heiti SC Light"/>
                <a:cs typeface="Arial Black"/>
              </a:rPr>
              <a:t>Fundamentals from binaries</a:t>
            </a:r>
            <a:endParaRPr lang="en-US" sz="3400" b="1" dirty="0">
              <a:solidFill>
                <a:srgbClr val="DD2067"/>
              </a:solidFill>
              <a:latin typeface="Arial Black"/>
              <a:ea typeface="Heiti SC Light"/>
              <a:cs typeface="Arial Black"/>
            </a:endParaRPr>
          </a:p>
        </p:txBody>
      </p:sp>
      <p:pic>
        <p:nvPicPr>
          <p:cNvPr id="5" name="图片 4" descr="屏幕快照 2017-12-21 上午11.22.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816" y="1348408"/>
            <a:ext cx="10873208" cy="7464544"/>
          </a:xfrm>
          <a:prstGeom prst="rect">
            <a:avLst/>
          </a:prstGeom>
        </p:spPr>
      </p:pic>
    </p:spTree>
    <p:extLst>
      <p:ext uri="{BB962C8B-B14F-4D97-AF65-F5344CB8AC3E}">
        <p14:creationId xmlns:p14="http://schemas.microsoft.com/office/powerpoint/2010/main" val="130558490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36" y="3076600"/>
            <a:ext cx="5251504" cy="600025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352" y="3292624"/>
            <a:ext cx="5558532" cy="5150327"/>
          </a:xfrm>
          <a:prstGeom prst="rect">
            <a:avLst/>
          </a:prstGeom>
        </p:spPr>
      </p:pic>
    </p:spTree>
    <p:extLst>
      <p:ext uri="{BB962C8B-B14F-4D97-AF65-F5344CB8AC3E}">
        <p14:creationId xmlns:p14="http://schemas.microsoft.com/office/powerpoint/2010/main" val="172096939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sp>
        <p:nvSpPr>
          <p:cNvPr id="6" name="文本框 5"/>
          <p:cNvSpPr txBox="1"/>
          <p:nvPr/>
        </p:nvSpPr>
        <p:spPr>
          <a:xfrm>
            <a:off x="813768" y="2860576"/>
            <a:ext cx="10369152" cy="6275179"/>
          </a:xfrm>
          <a:prstGeom prst="rect">
            <a:avLst/>
          </a:prstGeom>
          <a:noFill/>
        </p:spPr>
        <p:txBody>
          <a:bodyPr wrap="square" rtlCol="0">
            <a:spAutoFit/>
          </a:bodyPr>
          <a:lstStyle/>
          <a:p>
            <a:r>
              <a:rPr kumimoji="1" lang="en-US" altLang="zh-CN" sz="2400" b="1" dirty="0">
                <a:solidFill>
                  <a:srgbClr val="0070C0"/>
                </a:solidFill>
              </a:rPr>
              <a:t>Classical Cepheid variables: </a:t>
            </a:r>
            <a:r>
              <a:rPr kumimoji="1" lang="en-US" altLang="zh-CN" sz="2400" dirty="0"/>
              <a:t>Classical </a:t>
            </a:r>
            <a:r>
              <a:rPr kumimoji="1" lang="en-US" altLang="zh-CN" sz="2400" dirty="0" err="1"/>
              <a:t>Cepheids</a:t>
            </a:r>
            <a:r>
              <a:rPr kumimoji="1" lang="en-US" altLang="zh-CN" sz="2400" dirty="0"/>
              <a:t> (or Delta </a:t>
            </a:r>
            <a:r>
              <a:rPr kumimoji="1" lang="en-US" altLang="zh-CN" sz="2400" dirty="0" err="1"/>
              <a:t>Cephei</a:t>
            </a:r>
            <a:r>
              <a:rPr kumimoji="1" lang="en-US" altLang="zh-CN" sz="2400" dirty="0"/>
              <a:t> variables) are population I (young, massive, and luminous) yellow </a:t>
            </a:r>
            <a:r>
              <a:rPr kumimoji="1" lang="en-US" altLang="zh-CN" sz="2400" dirty="0" err="1"/>
              <a:t>supergiants</a:t>
            </a:r>
            <a:r>
              <a:rPr kumimoji="1" lang="en-US" altLang="zh-CN" sz="2400" dirty="0"/>
              <a:t> which undergo pulsations with very regular periods on the order of days to </a:t>
            </a:r>
            <a:r>
              <a:rPr kumimoji="1" lang="en-US" altLang="zh-CN" sz="2400" dirty="0" smtClean="0"/>
              <a:t>months.</a:t>
            </a:r>
          </a:p>
          <a:p>
            <a:endParaRPr kumimoji="1" lang="en-US" altLang="zh-CN" sz="2400" dirty="0"/>
          </a:p>
          <a:p>
            <a:r>
              <a:rPr kumimoji="1" lang="en-US" altLang="zh-CN" sz="2400" b="1" dirty="0">
                <a:solidFill>
                  <a:srgbClr val="0070C0"/>
                </a:solidFill>
              </a:rPr>
              <a:t>Type II </a:t>
            </a:r>
            <a:r>
              <a:rPr kumimoji="1" lang="en-US" altLang="zh-CN" sz="2400" b="1" dirty="0" err="1" smtClean="0">
                <a:solidFill>
                  <a:srgbClr val="0070C0"/>
                </a:solidFill>
              </a:rPr>
              <a:t>Cepheids</a:t>
            </a:r>
            <a:r>
              <a:rPr kumimoji="1" lang="en-US" altLang="zh-CN" sz="2400" b="1" dirty="0" smtClean="0">
                <a:solidFill>
                  <a:srgbClr val="0070C0"/>
                </a:solidFill>
              </a:rPr>
              <a:t>: </a:t>
            </a:r>
            <a:r>
              <a:rPr kumimoji="1" lang="en-US" altLang="zh-CN" sz="2400" dirty="0" smtClean="0"/>
              <a:t>have </a:t>
            </a:r>
            <a:r>
              <a:rPr kumimoji="1" lang="en-US" altLang="zh-CN" sz="2400" dirty="0"/>
              <a:t>extremely regular light pulsations and a luminosity relation much like the </a:t>
            </a:r>
            <a:r>
              <a:rPr kumimoji="1" lang="en-US" altLang="zh-CN" sz="2400" dirty="0" err="1"/>
              <a:t>δ</a:t>
            </a:r>
            <a:r>
              <a:rPr kumimoji="1" lang="en-US" altLang="zh-CN" sz="2400" dirty="0"/>
              <a:t> </a:t>
            </a:r>
            <a:r>
              <a:rPr kumimoji="1" lang="en-US" altLang="zh-CN" sz="2400" dirty="0" err="1"/>
              <a:t>Cephei</a:t>
            </a:r>
            <a:r>
              <a:rPr kumimoji="1" lang="en-US" altLang="zh-CN" sz="2400" dirty="0"/>
              <a:t> variables, so initially they were confused with the latter category. Type II </a:t>
            </a:r>
            <a:r>
              <a:rPr kumimoji="1" lang="en-US" altLang="zh-CN" sz="2400" dirty="0" err="1"/>
              <a:t>Cepheids</a:t>
            </a:r>
            <a:r>
              <a:rPr kumimoji="1" lang="en-US" altLang="zh-CN" sz="2400" dirty="0"/>
              <a:t> stars belong to older Population II stars, than do the type I </a:t>
            </a:r>
            <a:r>
              <a:rPr kumimoji="1" lang="en-US" altLang="zh-CN" sz="2400" dirty="0" err="1"/>
              <a:t>Cepheids</a:t>
            </a:r>
            <a:r>
              <a:rPr kumimoji="1" lang="en-US" altLang="zh-CN" sz="2400" dirty="0"/>
              <a:t>. The Type II have somewhat lower metallicity, much lower mass, somewhat lower luminosity, and a slightly offset period verses luminosity relationship, so it is always important to know which type of star is being observed</a:t>
            </a:r>
            <a:r>
              <a:rPr kumimoji="1" lang="en-US" altLang="zh-CN" sz="2400" dirty="0" smtClean="0"/>
              <a:t>.</a:t>
            </a:r>
          </a:p>
          <a:p>
            <a:endParaRPr kumimoji="1" lang="en-US" altLang="zh-CN" sz="2400" dirty="0"/>
          </a:p>
          <a:p>
            <a:r>
              <a:rPr kumimoji="1" lang="en-US" altLang="zh-CN" sz="2400" b="1" dirty="0">
                <a:solidFill>
                  <a:srgbClr val="0070C0"/>
                </a:solidFill>
              </a:rPr>
              <a:t>RR </a:t>
            </a:r>
            <a:r>
              <a:rPr kumimoji="1" lang="en-US" altLang="zh-CN" sz="2400" b="1" dirty="0" err="1">
                <a:solidFill>
                  <a:srgbClr val="0070C0"/>
                </a:solidFill>
              </a:rPr>
              <a:t>Lyrae</a:t>
            </a:r>
            <a:r>
              <a:rPr kumimoji="1" lang="en-US" altLang="zh-CN" sz="2400" b="1" dirty="0">
                <a:solidFill>
                  <a:srgbClr val="0070C0"/>
                </a:solidFill>
              </a:rPr>
              <a:t> variables: </a:t>
            </a:r>
            <a:r>
              <a:rPr kumimoji="1" lang="en-US" altLang="zh-CN" sz="2400" dirty="0"/>
              <a:t>These stars are somewhat similar to </a:t>
            </a:r>
            <a:r>
              <a:rPr kumimoji="1" lang="en-US" altLang="zh-CN" sz="2400" dirty="0" err="1"/>
              <a:t>Cepheids</a:t>
            </a:r>
            <a:r>
              <a:rPr kumimoji="1" lang="en-US" altLang="zh-CN" sz="2400" dirty="0"/>
              <a:t>, but are not as luminous and have shorter periods. They are older than type I </a:t>
            </a:r>
            <a:r>
              <a:rPr kumimoji="1" lang="en-US" altLang="zh-CN" sz="2400" dirty="0" err="1"/>
              <a:t>Cepheids</a:t>
            </a:r>
            <a:r>
              <a:rPr kumimoji="1" lang="en-US" altLang="zh-CN" sz="2400" dirty="0"/>
              <a:t>, belonging to Population II, but of lower mass than type II </a:t>
            </a:r>
            <a:r>
              <a:rPr kumimoji="1" lang="en-US" altLang="zh-CN" sz="2400" dirty="0" err="1"/>
              <a:t>Cepheids</a:t>
            </a:r>
            <a:r>
              <a:rPr kumimoji="1" lang="en-US" altLang="zh-CN" sz="2400" dirty="0"/>
              <a:t>. Due to their common occurrence in globular clusters, they are occasionally referred to as cluster </a:t>
            </a:r>
            <a:r>
              <a:rPr kumimoji="1" lang="en-US" altLang="zh-CN" sz="2400" dirty="0" err="1"/>
              <a:t>Cepheids</a:t>
            </a:r>
            <a:r>
              <a:rPr kumimoji="1" lang="en-US" altLang="zh-CN" sz="2400" dirty="0"/>
              <a:t>. They also have a well established period-luminosity relationship, and so are also useful as distance indicators. These A-type stars vary by about 0.2–2 magnitudes </a:t>
            </a:r>
            <a:r>
              <a:rPr kumimoji="1" lang="en-US" altLang="zh-CN" sz="2400" dirty="0" smtClean="0"/>
              <a:t>over </a:t>
            </a:r>
            <a:r>
              <a:rPr kumimoji="1" lang="en-US" altLang="zh-CN" sz="2400" dirty="0"/>
              <a:t>a period of several hours to a day or more.  </a:t>
            </a:r>
            <a:endParaRPr kumimoji="1" lang="zh-CN" altLang="en-US" sz="2400" dirty="0"/>
          </a:p>
        </p:txBody>
      </p:sp>
    </p:spTree>
    <p:extLst>
      <p:ext uri="{BB962C8B-B14F-4D97-AF65-F5344CB8AC3E}">
        <p14:creationId xmlns:p14="http://schemas.microsoft.com/office/powerpoint/2010/main" val="6136855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184" y="2878487"/>
            <a:ext cx="10058400" cy="4149653"/>
          </a:xfrm>
          <a:prstGeom prst="rect">
            <a:avLst/>
          </a:prstGeom>
        </p:spPr>
      </p:pic>
      <p:sp>
        <p:nvSpPr>
          <p:cNvPr id="9" name="文本框 8"/>
          <p:cNvSpPr txBox="1"/>
          <p:nvPr/>
        </p:nvSpPr>
        <p:spPr>
          <a:xfrm>
            <a:off x="3560231" y="7391022"/>
            <a:ext cx="5596306" cy="950773"/>
          </a:xfrm>
          <a:prstGeom prst="rect">
            <a:avLst/>
          </a:prstGeom>
          <a:noFill/>
        </p:spPr>
        <p:txBody>
          <a:bodyPr wrap="square" rtlCol="0">
            <a:spAutoFit/>
          </a:bodyPr>
          <a:lstStyle/>
          <a:p>
            <a:pPr algn="ctr"/>
            <a:r>
              <a:rPr kumimoji="1" lang="zh-CN" altLang="en-US" dirty="0"/>
              <a:t>仙</a:t>
            </a:r>
            <a:r>
              <a:rPr kumimoji="1" lang="zh-CN" altLang="en-US" dirty="0" smtClean="0"/>
              <a:t>王座 </a:t>
            </a:r>
            <a:r>
              <a:rPr kumimoji="1" lang="en-US" altLang="zh-CN" dirty="0" err="1" smtClean="0"/>
              <a:t>δ</a:t>
            </a:r>
            <a:r>
              <a:rPr kumimoji="1" lang="zh-CN" altLang="en-US" dirty="0" smtClean="0"/>
              <a:t>：造父一</a:t>
            </a:r>
            <a:endParaRPr kumimoji="1" lang="en-US" altLang="zh-CN" dirty="0" smtClean="0"/>
          </a:p>
          <a:p>
            <a:pPr algn="ctr"/>
            <a:r>
              <a:rPr kumimoji="1" lang="en-US" altLang="zh-CN" dirty="0" smtClean="0"/>
              <a:t>1784</a:t>
            </a:r>
            <a:r>
              <a:rPr kumimoji="1" lang="zh-CN" altLang="en-US" dirty="0" smtClean="0"/>
              <a:t>年 约翰</a:t>
            </a:r>
            <a:r>
              <a:rPr kumimoji="1" lang="en-US" altLang="zh-CN" dirty="0"/>
              <a:t>·</a:t>
            </a:r>
            <a:r>
              <a:rPr kumimoji="1" lang="zh-CN" altLang="en-US" dirty="0"/>
              <a:t>古德利克</a:t>
            </a:r>
          </a:p>
        </p:txBody>
      </p:sp>
    </p:spTree>
    <p:extLst>
      <p:ext uri="{BB962C8B-B14F-4D97-AF65-F5344CB8AC3E}">
        <p14:creationId xmlns:p14="http://schemas.microsoft.com/office/powerpoint/2010/main" val="52821562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6"/>
          <p:cNvSpPr txBox="1">
            <a:spLocks noChangeArrowheads="1"/>
          </p:cNvSpPr>
          <p:nvPr/>
        </p:nvSpPr>
        <p:spPr>
          <a:xfrm>
            <a:off x="277506" y="268288"/>
            <a:ext cx="12695088" cy="990601"/>
          </a:xfrm>
          <a:prstGeom prst="rect">
            <a:avLst/>
          </a:prstGeom>
        </p:spPr>
        <p:txBody>
          <a:bodyPr vert="horz" lIns="130046" tIns="65023" rIns="130046" bIns="6502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444477" algn="l"/>
                <a:tab pos="901653" algn="l"/>
                <a:tab pos="1346131" algn="l"/>
                <a:tab pos="1790608" algn="l"/>
                <a:tab pos="2247784" algn="l"/>
                <a:tab pos="2692262" algn="l"/>
                <a:tab pos="3149439" algn="l"/>
                <a:tab pos="3593916" algn="l"/>
                <a:tab pos="4038394" algn="l"/>
                <a:tab pos="4495570" algn="l"/>
                <a:tab pos="4940047" algn="l"/>
                <a:tab pos="5384525" algn="l"/>
                <a:tab pos="5841701" algn="l"/>
                <a:tab pos="6286178" algn="l"/>
                <a:tab pos="6743354" algn="l"/>
                <a:tab pos="7187832" algn="l"/>
                <a:tab pos="7632309" algn="l"/>
                <a:tab pos="8089486" algn="l"/>
                <a:tab pos="8533964" algn="l"/>
                <a:tab pos="8978441" algn="l"/>
                <a:tab pos="8991140" algn="l"/>
              </a:tabLst>
              <a:defRPr/>
            </a:pPr>
            <a:r>
              <a:rPr lang="en-US" altLang="zh-CN" sz="4600" b="1" dirty="0" smtClean="0">
                <a:solidFill>
                  <a:srgbClr val="DD2067"/>
                </a:solidFill>
                <a:latin typeface="Arial Black"/>
                <a:ea typeface="Heiti SC Light"/>
                <a:cs typeface="Arial Black"/>
              </a:rPr>
              <a:t>Intrinsic</a:t>
            </a:r>
            <a:r>
              <a:rPr lang="zh-CN" altLang="en-US" sz="4600" b="1" dirty="0" smtClean="0">
                <a:solidFill>
                  <a:srgbClr val="DD2067"/>
                </a:solidFill>
                <a:latin typeface="Arial Black"/>
                <a:ea typeface="Heiti SC Light"/>
                <a:cs typeface="Arial Black"/>
              </a:rPr>
              <a:t> </a:t>
            </a:r>
            <a:r>
              <a:rPr lang="en-US" altLang="zh-CN" sz="4600" b="1" dirty="0" smtClean="0">
                <a:solidFill>
                  <a:srgbClr val="DD2067"/>
                </a:solidFill>
                <a:latin typeface="Arial Black"/>
                <a:ea typeface="Heiti SC Light"/>
                <a:cs typeface="Arial Black"/>
              </a:rPr>
              <a:t>variable star</a:t>
            </a:r>
            <a:endParaRPr lang="en-US" sz="4600" b="1" dirty="0">
              <a:solidFill>
                <a:srgbClr val="DD2067"/>
              </a:solidFill>
              <a:latin typeface="Arial Black"/>
              <a:ea typeface="Heiti SC Light"/>
              <a:cs typeface="Arial Black"/>
            </a:endParaRPr>
          </a:p>
        </p:txBody>
      </p:sp>
      <p:sp>
        <p:nvSpPr>
          <p:cNvPr id="2" name="文本框 1"/>
          <p:cNvSpPr txBox="1"/>
          <p:nvPr/>
        </p:nvSpPr>
        <p:spPr>
          <a:xfrm>
            <a:off x="813768" y="1621771"/>
            <a:ext cx="11089232" cy="893834"/>
          </a:xfrm>
          <a:prstGeom prst="rect">
            <a:avLst/>
          </a:prstGeom>
          <a:noFill/>
        </p:spPr>
        <p:txBody>
          <a:bodyPr wrap="square" rtlCol="0">
            <a:spAutoFit/>
          </a:bodyPr>
          <a:lstStyle/>
          <a:p>
            <a:r>
              <a:rPr kumimoji="1" lang="en-US" altLang="zh-CN" sz="2800" b="1" dirty="0" smtClean="0">
                <a:solidFill>
                  <a:srgbClr val="0070C0"/>
                </a:solidFill>
              </a:rPr>
              <a:t>Pulsating variables: </a:t>
            </a:r>
            <a:r>
              <a:rPr kumimoji="1" lang="en-US" altLang="zh-CN" sz="2800" dirty="0" smtClean="0"/>
              <a:t>stars whose radius alternately expands and contracts as part of their natural evolutionary ageing process.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984" y="3364632"/>
            <a:ext cx="7924800" cy="4457700"/>
          </a:xfrm>
          <a:prstGeom prst="rect">
            <a:avLst/>
          </a:prstGeom>
        </p:spPr>
      </p:pic>
      <p:sp>
        <p:nvSpPr>
          <p:cNvPr id="7" name="文本框 6"/>
          <p:cNvSpPr txBox="1"/>
          <p:nvPr/>
        </p:nvSpPr>
        <p:spPr>
          <a:xfrm>
            <a:off x="3560231" y="8195972"/>
            <a:ext cx="5596306" cy="521553"/>
          </a:xfrm>
          <a:prstGeom prst="rect">
            <a:avLst/>
          </a:prstGeom>
          <a:noFill/>
        </p:spPr>
        <p:txBody>
          <a:bodyPr wrap="square" rtlCol="0">
            <a:spAutoFit/>
          </a:bodyPr>
          <a:lstStyle/>
          <a:p>
            <a:pPr algn="ctr"/>
            <a:r>
              <a:rPr kumimoji="1" lang="zh-CN" altLang="en-US" dirty="0" smtClean="0"/>
              <a:t>船尾座</a:t>
            </a:r>
            <a:r>
              <a:rPr kumimoji="1" lang="en-US" altLang="zh-CN" dirty="0" smtClean="0"/>
              <a:t>RS</a:t>
            </a:r>
            <a:endParaRPr kumimoji="1" lang="zh-CN" altLang="en-US" dirty="0"/>
          </a:p>
        </p:txBody>
      </p:sp>
    </p:spTree>
    <p:extLst>
      <p:ext uri="{BB962C8B-B14F-4D97-AF65-F5344CB8AC3E}">
        <p14:creationId xmlns:p14="http://schemas.microsoft.com/office/powerpoint/2010/main" val="210445307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4L Title &amp; Bullets">
  <a:themeElements>
    <a:clrScheme name="">
      <a:dk1>
        <a:srgbClr val="000000"/>
      </a:dk1>
      <a:lt1>
        <a:srgbClr val="FFFFFF"/>
      </a:lt1>
      <a:dk2>
        <a:srgbClr val="000000"/>
      </a:dk2>
      <a:lt2>
        <a:srgbClr val="808080"/>
      </a:lt2>
      <a:accent1>
        <a:srgbClr val="00B8FF"/>
      </a:accent1>
      <a:accent2>
        <a:srgbClr val="333399"/>
      </a:accent2>
      <a:accent3>
        <a:srgbClr val="FFFFFF"/>
      </a:accent3>
      <a:accent4>
        <a:srgbClr val="000000"/>
      </a:accent4>
      <a:accent5>
        <a:srgbClr val="AAD8FF"/>
      </a:accent5>
      <a:accent6>
        <a:srgbClr val="2D2D8A"/>
      </a:accent6>
      <a:hlink>
        <a:srgbClr val="009999"/>
      </a:hlink>
      <a:folHlink>
        <a:srgbClr val="99CC00"/>
      </a:folHlink>
    </a:clrScheme>
    <a:fontScheme name="4L Title &amp; Bullets">
      <a:majorFont>
        <a:latin typeface="Gill Sans"/>
        <a:ea typeface="Heiti SC Medium"/>
        <a:cs typeface="Heiti SC Medium"/>
      </a:majorFont>
      <a:minorFont>
        <a:latin typeface="Gill Sans"/>
        <a:ea typeface="Heiti SC Medium"/>
        <a:cs typeface="Heiti S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3000"/>
          </a:lnSpc>
          <a:spcBef>
            <a:spcPct val="0"/>
          </a:spcBef>
          <a:spcAft>
            <a:spcPct val="0"/>
          </a:spcAft>
          <a:buClrTx/>
          <a:buSzTx/>
          <a:buFontTx/>
          <a:buNone/>
          <a:tabLst/>
          <a:defRPr kumimoji="0" lang="en-US" sz="30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3000"/>
          </a:lnSpc>
          <a:spcBef>
            <a:spcPct val="0"/>
          </a:spcBef>
          <a:spcAft>
            <a:spcPct val="0"/>
          </a:spcAft>
          <a:buClrTx/>
          <a:buSzTx/>
          <a:buFontTx/>
          <a:buNone/>
          <a:tabLst/>
          <a:defRPr kumimoji="0" lang="en-US" sz="30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4L 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L Blank">
  <a:themeElements>
    <a:clrScheme name="">
      <a:dk1>
        <a:srgbClr val="000000"/>
      </a:dk1>
      <a:lt1>
        <a:srgbClr val="FFFFFF"/>
      </a:lt1>
      <a:dk2>
        <a:srgbClr val="000000"/>
      </a:dk2>
      <a:lt2>
        <a:srgbClr val="808080"/>
      </a:lt2>
      <a:accent1>
        <a:srgbClr val="00B8FF"/>
      </a:accent1>
      <a:accent2>
        <a:srgbClr val="333399"/>
      </a:accent2>
      <a:accent3>
        <a:srgbClr val="FFFFFF"/>
      </a:accent3>
      <a:accent4>
        <a:srgbClr val="000000"/>
      </a:accent4>
      <a:accent5>
        <a:srgbClr val="AAD8FF"/>
      </a:accent5>
      <a:accent6>
        <a:srgbClr val="2D2D8A"/>
      </a:accent6>
      <a:hlink>
        <a:srgbClr val="009999"/>
      </a:hlink>
      <a:folHlink>
        <a:srgbClr val="99CC00"/>
      </a:folHlink>
    </a:clrScheme>
    <a:fontScheme name="4L Blank">
      <a:majorFont>
        <a:latin typeface="Times New Roman Bold"/>
        <a:ea typeface="华文宋体"/>
        <a:cs typeface="华文宋体"/>
      </a:majorFont>
      <a:minorFont>
        <a:latin typeface="Times New Roman Bold"/>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3000"/>
          </a:lnSpc>
          <a:spcBef>
            <a:spcPct val="0"/>
          </a:spcBef>
          <a:spcAft>
            <a:spcPct val="0"/>
          </a:spcAft>
          <a:buClrTx/>
          <a:buSzTx/>
          <a:buFontTx/>
          <a:buNone/>
          <a:tabLst/>
          <a:defRPr kumimoji="0" lang="en-US" sz="30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3000"/>
          </a:lnSpc>
          <a:spcBef>
            <a:spcPct val="0"/>
          </a:spcBef>
          <a:spcAft>
            <a:spcPct val="0"/>
          </a:spcAft>
          <a:buClrTx/>
          <a:buSzTx/>
          <a:buFontTx/>
          <a:buNone/>
          <a:tabLst/>
          <a:defRPr kumimoji="0" lang="en-US" sz="30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4L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24556</TotalTime>
  <Pages>0</Pages>
  <Words>1956</Words>
  <Characters>0</Characters>
  <Application>Microsoft Macintosh PowerPoint</Application>
  <PresentationFormat>自定义</PresentationFormat>
  <Lines>0</Lines>
  <Paragraphs>207</Paragraphs>
  <Slides>51</Slides>
  <Notes>51</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51</vt:i4>
      </vt:variant>
    </vt:vector>
  </HeadingPairs>
  <TitlesOfParts>
    <vt:vector size="64" baseType="lpstr">
      <vt:lpstr>Arial Black</vt:lpstr>
      <vt:lpstr>Calibri</vt:lpstr>
      <vt:lpstr>Gill Sans</vt:lpstr>
      <vt:lpstr>Heiti SC Light</vt:lpstr>
      <vt:lpstr>Heiti SC Medium</vt:lpstr>
      <vt:lpstr>KaiTi</vt:lpstr>
      <vt:lpstr>Times New Roman</vt:lpstr>
      <vt:lpstr>Times New Roman Bold</vt:lpstr>
      <vt:lpstr>华文宋体</vt:lpstr>
      <vt:lpstr>宋体</vt:lpstr>
      <vt:lpstr>Arial</vt:lpstr>
      <vt:lpstr>4L Title &amp; Bullets</vt:lpstr>
      <vt:lpstr>4L Blank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
  <dc:creator/>
  <cp:keywords/>
  <dc:description/>
  <cp:lastModifiedBy>YangHuang</cp:lastModifiedBy>
  <cp:revision>1345</cp:revision>
  <cp:lastPrinted>2019-12-12T05:06:29Z</cp:lastPrinted>
  <dcterms:modified xsi:type="dcterms:W3CDTF">2021-06-14T06:14:51Z</dcterms:modified>
</cp:coreProperties>
</file>